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340" r:id="rId4"/>
    <p:sldId id="306" r:id="rId5"/>
    <p:sldId id="402" r:id="rId6"/>
    <p:sldId id="261" r:id="rId7"/>
    <p:sldId id="262" r:id="rId8"/>
    <p:sldId id="263" r:id="rId9"/>
    <p:sldId id="285" r:id="rId10"/>
    <p:sldId id="286" r:id="rId11"/>
    <p:sldId id="287" r:id="rId12"/>
    <p:sldId id="288" r:id="rId13"/>
    <p:sldId id="291" r:id="rId14"/>
    <p:sldId id="292" r:id="rId15"/>
    <p:sldId id="293" r:id="rId16"/>
    <p:sldId id="308" r:id="rId17"/>
    <p:sldId id="294" r:id="rId18"/>
    <p:sldId id="307" r:id="rId19"/>
    <p:sldId id="342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407" r:id="rId31"/>
  </p:sldIdLst>
  <p:sldSz cx="9144000" cy="6858000" type="screen4x3"/>
  <p:notesSz cx="6797675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22" autoAdjust="0"/>
  </p:normalViewPr>
  <p:slideViewPr>
    <p:cSldViewPr>
      <p:cViewPr varScale="1">
        <p:scale>
          <a:sx n="86" d="100"/>
          <a:sy n="86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8A99E-DDB5-4605-AC7D-747B5E188A6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937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1855-5634-46DD-8985-FDB9DD85494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3362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F11C9-DB74-4CAE-B6CE-DE02CC29A565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123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2E9ED-49BF-4F75-8AE6-FC8E8A06AB7E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74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FB2B7-1CC1-4134-8689-78872BFDE5C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586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06EA-3233-442F-B6CD-DA12C005645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9996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02C2E-1653-4CC9-BC54-00E4ABFE772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6263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552AA-497F-40F2-A2F4-034EF74817D0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46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57806-7628-4879-A995-C5A9F14EACE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2152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9F44-863D-43CD-81F1-C5BDF8BCCFD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0172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73903-ED4B-4167-A819-AC1DEF5613B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233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BC70A-2985-4A71-902C-A4F7B8421874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21.10.2016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400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6" name="Başlık 1"/>
          <p:cNvSpPr txBox="1">
            <a:spLocks/>
          </p:cNvSpPr>
          <p:nvPr/>
        </p:nvSpPr>
        <p:spPr>
          <a:xfrm>
            <a:off x="0" y="548680"/>
            <a:ext cx="9154295" cy="5856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tr-TR" sz="4000" dirty="0" smtClean="0"/>
              <a:t> </a:t>
            </a:r>
            <a:r>
              <a:rPr lang="tr-TR" sz="3100" b="1" dirty="0" smtClean="0">
                <a:solidFill>
                  <a:srgbClr val="800000"/>
                </a:solidFill>
                <a:latin typeface="Calisto MT" panose="02040603050505030304" pitchFamily="18" charset="0"/>
              </a:rPr>
              <a:t>TAŞINIR KAYIT YÖNETİM SİSTEMİ </a:t>
            </a:r>
            <a:br>
              <a:rPr lang="tr-TR" sz="3100" b="1" dirty="0" smtClean="0">
                <a:solidFill>
                  <a:srgbClr val="800000"/>
                </a:solidFill>
                <a:latin typeface="Calisto MT" panose="02040603050505030304" pitchFamily="18" charset="0"/>
              </a:rPr>
            </a:br>
            <a:r>
              <a:rPr lang="tr-TR" sz="3100" b="1" dirty="0" smtClean="0">
                <a:solidFill>
                  <a:srgbClr val="800000"/>
                </a:solidFill>
                <a:latin typeface="Calisto MT" panose="02040603050505030304" pitchFamily="18" charset="0"/>
              </a:rPr>
              <a:t>(TKYS)</a:t>
            </a:r>
            <a:br>
              <a:rPr lang="tr-TR" sz="3100" b="1" dirty="0" smtClean="0">
                <a:solidFill>
                  <a:srgbClr val="800000"/>
                </a:solidFill>
                <a:latin typeface="Calisto MT" panose="02040603050505030304" pitchFamily="18" charset="0"/>
              </a:rPr>
            </a:br>
            <a:r>
              <a:rPr lang="tr-TR" sz="3100" b="1" dirty="0" smtClean="0">
                <a:solidFill>
                  <a:srgbClr val="800000"/>
                </a:solidFill>
                <a:latin typeface="Calisto MT" panose="02040603050505030304" pitchFamily="18" charset="0"/>
              </a:rPr>
              <a:t/>
            </a:r>
            <a:br>
              <a:rPr lang="tr-TR" sz="3100" b="1" dirty="0" smtClean="0">
                <a:solidFill>
                  <a:srgbClr val="800000"/>
                </a:solidFill>
                <a:latin typeface="Calisto MT" panose="02040603050505030304" pitchFamily="18" charset="0"/>
              </a:rPr>
            </a:br>
            <a:r>
              <a:rPr lang="tr-TR" sz="3100" dirty="0" smtClean="0">
                <a:solidFill>
                  <a:srgbClr val="800000"/>
                </a:solidFill>
                <a:latin typeface="Calisto MT" panose="02040603050505030304" pitchFamily="18" charset="0"/>
              </a:rPr>
              <a:t>Günay KILIÇ</a:t>
            </a:r>
            <a:br>
              <a:rPr lang="tr-TR" sz="3100" dirty="0" smtClean="0">
                <a:solidFill>
                  <a:srgbClr val="800000"/>
                </a:solidFill>
                <a:latin typeface="Calisto MT" panose="02040603050505030304" pitchFamily="18" charset="0"/>
              </a:rPr>
            </a:br>
            <a:r>
              <a:rPr lang="tr-TR" sz="3100" dirty="0" smtClean="0">
                <a:solidFill>
                  <a:srgbClr val="800000"/>
                </a:solidFill>
                <a:latin typeface="Calisto MT" panose="02040603050505030304" pitchFamily="18" charset="0"/>
              </a:rPr>
              <a:t>Taşınır Kayıt Yetkilisi</a:t>
            </a:r>
            <a:endParaRPr lang="tr-TR" sz="3100" dirty="0">
              <a:solidFill>
                <a:srgbClr val="800000"/>
              </a:solidFill>
              <a:latin typeface="Calisto MT" panose="02040603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0433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10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1.1.1  </a:t>
            </a:r>
            <a:r>
              <a:rPr lang="tr-TR" sz="2400" b="1" dirty="0">
                <a:solidFill>
                  <a:sysClr val="windowText" lastClr="000000"/>
                </a:solidFill>
              </a:rPr>
              <a:t>Satın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Alma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" name="Resim 6"/>
          <p:cNvPicPr/>
          <p:nvPr/>
        </p:nvPicPr>
        <p:blipFill rotWithShape="1">
          <a:blip r:embed="rId2" cstate="print"/>
          <a:srcRect l="21443" t="22589" r="21575" b="16236"/>
          <a:stretch/>
        </p:blipFill>
        <p:spPr bwMode="auto">
          <a:xfrm>
            <a:off x="323528" y="967612"/>
            <a:ext cx="8568952" cy="4746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22690" y="5714176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Resim 10"/>
          <p:cNvPicPr/>
          <p:nvPr/>
        </p:nvPicPr>
        <p:blipFill rotWithShape="1">
          <a:blip r:embed="rId4" cstate="print"/>
          <a:srcRect l="35869" t="34824" r="35807" b="23529"/>
          <a:stretch/>
        </p:blipFill>
        <p:spPr bwMode="auto">
          <a:xfrm>
            <a:off x="1206292" y="3665231"/>
            <a:ext cx="3191286" cy="2959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Dikdörtgen 12"/>
          <p:cNvSpPr/>
          <p:nvPr/>
        </p:nvSpPr>
        <p:spPr>
          <a:xfrm>
            <a:off x="375310" y="2302750"/>
            <a:ext cx="8373153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6948264" y="5696136"/>
            <a:ext cx="1898436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Malzeme ekle</a:t>
            </a:r>
            <a:endParaRPr lang="tr-T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Dikdörtgen 14"/>
          <p:cNvSpPr/>
          <p:nvPr/>
        </p:nvSpPr>
        <p:spPr>
          <a:xfrm>
            <a:off x="5508104" y="1628800"/>
            <a:ext cx="864096" cy="185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Yuvarlatılmış Dikdörtgen 16"/>
          <p:cNvSpPr/>
          <p:nvPr/>
        </p:nvSpPr>
        <p:spPr>
          <a:xfrm>
            <a:off x="4751269" y="6177789"/>
            <a:ext cx="4122213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İlgili Bölümler </a:t>
            </a:r>
            <a:r>
              <a:rPr lang="tr-TR" sz="1050" dirty="0" smtClean="0">
                <a:solidFill>
                  <a:schemeClr val="tx1"/>
                </a:solidFill>
              </a:rPr>
              <a:t>Faturada </a:t>
            </a:r>
            <a:r>
              <a:rPr lang="tr-TR" sz="1050" dirty="0">
                <a:solidFill>
                  <a:schemeClr val="tx1"/>
                </a:solidFill>
              </a:rPr>
              <a:t>belirtilen şekilde doldurularak ‘’Kaydet’’ Butonuna Basılır.</a:t>
            </a:r>
          </a:p>
        </p:txBody>
      </p:sp>
      <p:sp>
        <p:nvSpPr>
          <p:cNvPr id="18" name="Yuvarlatılmış Dikdörtgen 17"/>
          <p:cNvSpPr/>
          <p:nvPr/>
        </p:nvSpPr>
        <p:spPr>
          <a:xfrm>
            <a:off x="4768710" y="5714383"/>
            <a:ext cx="2162301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Malzeme seç</a:t>
            </a:r>
            <a:endParaRPr lang="tr-T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2774150" y="3862382"/>
            <a:ext cx="1221786" cy="22309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Dikdörtgen 20"/>
          <p:cNvSpPr/>
          <p:nvPr/>
        </p:nvSpPr>
        <p:spPr>
          <a:xfrm>
            <a:off x="3374746" y="6368976"/>
            <a:ext cx="422418" cy="185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998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Resim 29"/>
          <p:cNvPicPr/>
          <p:nvPr/>
        </p:nvPicPr>
        <p:blipFill rotWithShape="1">
          <a:blip r:embed="rId2" cstate="print"/>
          <a:srcRect t="9177" r="1328" b="15059"/>
          <a:stretch/>
        </p:blipFill>
        <p:spPr bwMode="auto">
          <a:xfrm>
            <a:off x="336124" y="998685"/>
            <a:ext cx="8556356" cy="53571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11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1.1.1  </a:t>
            </a:r>
            <a:r>
              <a:rPr lang="tr-TR" sz="2400" b="1" dirty="0">
                <a:solidFill>
                  <a:sysClr val="windowText" lastClr="000000"/>
                </a:solidFill>
              </a:rPr>
              <a:t>Satın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Alma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2034384" y="1569936"/>
            <a:ext cx="5400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448038" y="2636912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3923928" y="3195489"/>
            <a:ext cx="936104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3923928" y="3349371"/>
            <a:ext cx="936104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7573476" y="3205819"/>
            <a:ext cx="792088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7573476" y="3351075"/>
            <a:ext cx="792088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7573476" y="3501007"/>
            <a:ext cx="792088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6603464" y="3692496"/>
            <a:ext cx="360040" cy="2044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Yuvarlatılmış Dikdörtgen 20"/>
          <p:cNvSpPr/>
          <p:nvPr/>
        </p:nvSpPr>
        <p:spPr>
          <a:xfrm>
            <a:off x="3779912" y="5486295"/>
            <a:ext cx="511365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İlgili Bölümler Faturada belirtilen şekilde doldurularak ‘’Firma Seç’’ Butonuna Basılır. </a:t>
            </a:r>
          </a:p>
        </p:txBody>
      </p:sp>
    </p:spTree>
    <p:extLst>
      <p:ext uri="{BB962C8B-B14F-4D97-AF65-F5344CB8AC3E}">
        <p14:creationId xmlns:p14="http://schemas.microsoft.com/office/powerpoint/2010/main" xmlns="" val="389998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31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12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1.1.1  </a:t>
            </a:r>
            <a:r>
              <a:rPr lang="tr-TR" sz="2400" b="1" dirty="0">
                <a:solidFill>
                  <a:sysClr val="windowText" lastClr="000000"/>
                </a:solidFill>
              </a:rPr>
              <a:t>Satın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Alma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" name="Resim 6"/>
          <p:cNvPicPr/>
          <p:nvPr/>
        </p:nvPicPr>
        <p:blipFill rotWithShape="1">
          <a:blip r:embed="rId2" cstate="print"/>
          <a:srcRect t="8941" r="1257" b="14820"/>
          <a:stretch/>
        </p:blipFill>
        <p:spPr bwMode="auto">
          <a:xfrm>
            <a:off x="343764" y="998684"/>
            <a:ext cx="8548716" cy="53571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1" name="Oval 20"/>
          <p:cNvSpPr/>
          <p:nvPr/>
        </p:nvSpPr>
        <p:spPr>
          <a:xfrm>
            <a:off x="2034384" y="1569936"/>
            <a:ext cx="5400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Oval 21"/>
          <p:cNvSpPr/>
          <p:nvPr/>
        </p:nvSpPr>
        <p:spPr>
          <a:xfrm>
            <a:off x="448038" y="2618244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Yuvarlatılmış Dikdörtgen 12"/>
          <p:cNvSpPr/>
          <p:nvPr/>
        </p:nvSpPr>
        <p:spPr>
          <a:xfrm>
            <a:off x="6228184" y="5668821"/>
            <a:ext cx="255682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Firma Seç Butonuna Basılacak.</a:t>
            </a:r>
          </a:p>
        </p:txBody>
      </p:sp>
      <p:sp>
        <p:nvSpPr>
          <p:cNvPr id="14" name="Yuvarlatılmış Dikdörtgen 13"/>
          <p:cNvSpPr/>
          <p:nvPr/>
        </p:nvSpPr>
        <p:spPr>
          <a:xfrm>
            <a:off x="6228183" y="4742009"/>
            <a:ext cx="255682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Firma Vergi Numarası Yazılacak</a:t>
            </a:r>
            <a:r>
              <a:rPr lang="tr-TR" sz="1050" dirty="0" smtClean="0">
                <a:solidFill>
                  <a:schemeClr val="tx1"/>
                </a:solidFill>
              </a:rPr>
              <a:t>,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5" name="Yuvarlatılmış Dikdörtgen 14"/>
          <p:cNvSpPr/>
          <p:nvPr/>
        </p:nvSpPr>
        <p:spPr>
          <a:xfrm>
            <a:off x="6228184" y="5205415"/>
            <a:ext cx="255682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Firma İsmi </a:t>
            </a:r>
            <a:r>
              <a:rPr lang="tr-TR" sz="1050" dirty="0" smtClean="0">
                <a:solidFill>
                  <a:schemeClr val="tx1"/>
                </a:solidFill>
              </a:rPr>
              <a:t>İşaretlenip,</a:t>
            </a:r>
            <a:endParaRPr lang="tr-TR" sz="1050" dirty="0">
              <a:solidFill>
                <a:schemeClr val="tx1"/>
              </a:solidFill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3563888" y="4534998"/>
            <a:ext cx="22322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Dikdörtgen 23"/>
          <p:cNvSpPr/>
          <p:nvPr/>
        </p:nvSpPr>
        <p:spPr>
          <a:xfrm>
            <a:off x="3563888" y="3267732"/>
            <a:ext cx="144016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Dikdörtgen 24"/>
          <p:cNvSpPr/>
          <p:nvPr/>
        </p:nvSpPr>
        <p:spPr>
          <a:xfrm>
            <a:off x="3563888" y="4077072"/>
            <a:ext cx="432048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998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4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13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1.1.1  </a:t>
            </a:r>
            <a:r>
              <a:rPr lang="tr-TR" sz="2400" b="1" dirty="0">
                <a:solidFill>
                  <a:sysClr val="windowText" lastClr="000000"/>
                </a:solidFill>
              </a:rPr>
              <a:t>Satın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Alma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 cstate="print"/>
          <a:srcRect t="8941" r="1059" b="15408"/>
          <a:stretch/>
        </p:blipFill>
        <p:spPr bwMode="auto">
          <a:xfrm>
            <a:off x="343764" y="998683"/>
            <a:ext cx="8548716" cy="5357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Oval 7"/>
          <p:cNvSpPr/>
          <p:nvPr/>
        </p:nvSpPr>
        <p:spPr>
          <a:xfrm>
            <a:off x="2034384" y="1585176"/>
            <a:ext cx="5400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448038" y="2644532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Dikdörtgen 10"/>
          <p:cNvSpPr/>
          <p:nvPr/>
        </p:nvSpPr>
        <p:spPr>
          <a:xfrm>
            <a:off x="3923928" y="3900660"/>
            <a:ext cx="936104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Dikdörtgen 15"/>
          <p:cNvSpPr/>
          <p:nvPr/>
        </p:nvSpPr>
        <p:spPr>
          <a:xfrm>
            <a:off x="5220072" y="4685527"/>
            <a:ext cx="936104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6329934" y="5589240"/>
            <a:ext cx="255682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Toplam Tutar ve Faturanın Genel Toplamı Aynı Olmalıdır</a:t>
            </a:r>
            <a:r>
              <a:rPr lang="tr-TR" sz="1050" dirty="0" smtClean="0">
                <a:solidFill>
                  <a:schemeClr val="tx1"/>
                </a:solidFill>
              </a:rPr>
              <a:t>.,</a:t>
            </a:r>
            <a:endParaRPr lang="tr-TR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35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14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1.1.1  </a:t>
            </a:r>
            <a:r>
              <a:rPr lang="tr-TR" sz="2400" b="1" dirty="0">
                <a:solidFill>
                  <a:sysClr val="windowText" lastClr="000000"/>
                </a:solidFill>
              </a:rPr>
              <a:t>Satın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Alma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t="9059" r="967" b="4878"/>
          <a:stretch/>
        </p:blipFill>
        <p:spPr bwMode="auto">
          <a:xfrm>
            <a:off x="343764" y="998682"/>
            <a:ext cx="8548716" cy="5357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40418" y="2500516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1979712" y="2780928"/>
            <a:ext cx="2736304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6225462" y="5668821"/>
            <a:ext cx="255682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Onaylama İşlemlerine Gidilerek Onaysız Taşınır İşlem Fişi Onaylanır.</a:t>
            </a:r>
          </a:p>
        </p:txBody>
      </p:sp>
    </p:spTree>
    <p:extLst>
      <p:ext uri="{BB962C8B-B14F-4D97-AF65-F5344CB8AC3E}">
        <p14:creationId xmlns:p14="http://schemas.microsoft.com/office/powerpoint/2010/main" xmlns="" val="424235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1.1.1  </a:t>
            </a:r>
            <a:r>
              <a:rPr lang="tr-TR" sz="2400" b="1" dirty="0">
                <a:solidFill>
                  <a:sysClr val="windowText" lastClr="000000"/>
                </a:solidFill>
              </a:rPr>
              <a:t>Satın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Alma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t="8957" r="1025" b="4172"/>
          <a:stretch/>
        </p:blipFill>
        <p:spPr bwMode="auto">
          <a:xfrm>
            <a:off x="343764" y="998681"/>
            <a:ext cx="8548716" cy="5357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Resim 5"/>
          <p:cNvPicPr/>
          <p:nvPr/>
        </p:nvPicPr>
        <p:blipFill rotWithShape="1">
          <a:blip r:embed="rId3" cstate="print"/>
          <a:srcRect l="32577" t="9201" r="32981" b="3682"/>
          <a:stretch/>
        </p:blipFill>
        <p:spPr bwMode="auto">
          <a:xfrm>
            <a:off x="2690200" y="2525057"/>
            <a:ext cx="2808312" cy="37444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11"/>
          <p:cNvSpPr/>
          <p:nvPr/>
        </p:nvSpPr>
        <p:spPr>
          <a:xfrm>
            <a:off x="440418" y="2500516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2647971" y="3220330"/>
            <a:ext cx="62102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2116958" y="2361290"/>
            <a:ext cx="6343473" cy="99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varlatılmış Dikdörtgen 15"/>
          <p:cNvSpPr/>
          <p:nvPr/>
        </p:nvSpPr>
        <p:spPr>
          <a:xfrm>
            <a:off x="6012160" y="4581128"/>
            <a:ext cx="255682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Onaylama İşlemlerine Gidilerek Onaysız Taşınır İşlem Fişi Onaylanır ve TİF Oluşturulur.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3327612" y="1989922"/>
            <a:ext cx="366810" cy="99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24235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16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1.1.1  </a:t>
            </a:r>
            <a:r>
              <a:rPr lang="tr-TR" sz="2400" b="1" dirty="0">
                <a:solidFill>
                  <a:sysClr val="windowText" lastClr="000000"/>
                </a:solidFill>
              </a:rPr>
              <a:t>Satın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Alma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 cstate="print"/>
          <a:srcRect l="32577" t="9201" r="32981" b="3682"/>
          <a:stretch/>
        </p:blipFill>
        <p:spPr bwMode="auto">
          <a:xfrm>
            <a:off x="3347864" y="183904"/>
            <a:ext cx="5061411" cy="6630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3" name="Oval 12"/>
          <p:cNvSpPr/>
          <p:nvPr/>
        </p:nvSpPr>
        <p:spPr>
          <a:xfrm>
            <a:off x="3491880" y="1484784"/>
            <a:ext cx="621020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Sağ Ok Belirtme Çizgisi 6"/>
          <p:cNvSpPr/>
          <p:nvPr/>
        </p:nvSpPr>
        <p:spPr>
          <a:xfrm>
            <a:off x="179512" y="980728"/>
            <a:ext cx="3168352" cy="5400600"/>
          </a:xfrm>
          <a:prstGeom prst="rightArrowCallou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b="1" dirty="0">
                <a:solidFill>
                  <a:srgbClr val="FF0000"/>
                </a:solidFill>
              </a:rPr>
              <a:t>Oluşturulan Taşınır İşlem Fişi  3 Nüsha halinde çıkartılır ve Islak İmza Atılarak İlgili Satın Alma Birimine Gönderilir.</a:t>
            </a:r>
            <a:endParaRPr lang="tr-T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3005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17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1.1.1  </a:t>
            </a:r>
            <a:r>
              <a:rPr lang="tr-TR" sz="2400" b="1" dirty="0">
                <a:solidFill>
                  <a:sysClr val="windowText" lastClr="000000"/>
                </a:solidFill>
              </a:rPr>
              <a:t>Satın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Alma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 cstate="print"/>
          <a:srcRect t="9080" r="957" b="3681"/>
          <a:stretch/>
        </p:blipFill>
        <p:spPr bwMode="auto">
          <a:xfrm>
            <a:off x="343764" y="998681"/>
            <a:ext cx="8548716" cy="5357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440418" y="2485276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2134210" y="3789040"/>
            <a:ext cx="6343473" cy="99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4751475" y="5805264"/>
            <a:ext cx="4141005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Oluşturulan Satın Alma İşlemi İşaretlenerek ‘’Harcama Yönetim Sistemine Gönder’’ Butonuna Basılarak Satın Alma İşlemi Sonlandırılır.</a:t>
            </a:r>
          </a:p>
        </p:txBody>
      </p:sp>
      <p:sp>
        <p:nvSpPr>
          <p:cNvPr id="16" name="Dikdörtgen 15"/>
          <p:cNvSpPr/>
          <p:nvPr/>
        </p:nvSpPr>
        <p:spPr>
          <a:xfrm>
            <a:off x="4177457" y="3430082"/>
            <a:ext cx="1093986" cy="99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Resim 16"/>
          <p:cNvPicPr/>
          <p:nvPr/>
        </p:nvPicPr>
        <p:blipFill rotWithShape="1">
          <a:blip r:embed="rId4" cstate="print"/>
          <a:srcRect l="43621" t="48712" r="44439" b="42944"/>
          <a:stretch/>
        </p:blipFill>
        <p:spPr bwMode="auto">
          <a:xfrm>
            <a:off x="3563888" y="4005064"/>
            <a:ext cx="2467707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424235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18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83568" y="2793702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4400" b="1" dirty="0" smtClean="0">
                <a:solidFill>
                  <a:srgbClr val="FF0000"/>
                </a:solidFill>
              </a:rPr>
              <a:t>1.1.2. BAĞIŞ VEYA YARDIM ALMA</a:t>
            </a:r>
            <a:endParaRPr lang="tr-TR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1261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19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1.1.2  Bağış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veya </a:t>
            </a:r>
            <a:r>
              <a:rPr lang="tr-TR" sz="2400" b="1" dirty="0">
                <a:solidFill>
                  <a:sysClr val="windowText" lastClr="000000"/>
                </a:solidFill>
              </a:rPr>
              <a:t>Yardım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365933" y="2060848"/>
            <a:ext cx="83529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TAŞINIR MAL YÖNETMELİĞİ</a:t>
            </a:r>
          </a:p>
          <a:p>
            <a:pPr algn="ctr"/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Bağış </a:t>
            </a:r>
            <a:r>
              <a:rPr lang="tr-T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tr-T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Yardım Yoluyla Edinilen Taşınırların Girişi</a:t>
            </a:r>
            <a:endParaRPr lang="tr-T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2000" dirty="0" smtClean="0"/>
          </a:p>
          <a:p>
            <a:r>
              <a:rPr lang="tr-TR" sz="2000" b="1" dirty="0" smtClean="0"/>
              <a:t>MADDE </a:t>
            </a:r>
            <a:r>
              <a:rPr lang="tr-TR" sz="2000" b="1" dirty="0"/>
              <a:t>16 </a:t>
            </a:r>
            <a:r>
              <a:rPr lang="tr-TR" sz="2000" b="1" dirty="0" smtClean="0"/>
              <a:t>–</a:t>
            </a:r>
          </a:p>
          <a:p>
            <a:endParaRPr lang="tr-TR" sz="2000" b="1" dirty="0"/>
          </a:p>
          <a:p>
            <a:pPr algn="just"/>
            <a:r>
              <a:rPr lang="tr-TR" sz="2000" b="1" dirty="0" smtClean="0"/>
              <a:t>   (</a:t>
            </a:r>
            <a:r>
              <a:rPr lang="tr-TR" sz="2000" b="1" dirty="0"/>
              <a:t>1)</a:t>
            </a:r>
            <a:r>
              <a:rPr lang="tr-TR" sz="2000" dirty="0"/>
              <a:t> Kanunun 40 </a:t>
            </a:r>
            <a:r>
              <a:rPr lang="tr-TR" sz="2000" dirty="0" err="1"/>
              <a:t>ıncı</a:t>
            </a:r>
            <a:r>
              <a:rPr lang="tr-TR" sz="2000" dirty="0"/>
              <a:t> maddesi ile diğer </a:t>
            </a:r>
            <a:r>
              <a:rPr lang="tr-TR" sz="2000" dirty="0" smtClean="0"/>
              <a:t>mevzuat </a:t>
            </a:r>
            <a:r>
              <a:rPr lang="tr-TR" sz="2000" dirty="0"/>
              <a:t>çerçevesinde bağış ve yardım olarak edinilen taşınırlar </a:t>
            </a:r>
            <a:r>
              <a:rPr lang="tr-TR" sz="2000" dirty="0" smtClean="0"/>
              <a:t>teslim alındığında</a:t>
            </a:r>
            <a:r>
              <a:rPr lang="tr-TR" sz="2000" dirty="0"/>
              <a:t>, taşınır kayıt yetkilisi tarafından Taşınır İşlem Fişi düzenlenerek kayıtlara alınır. Fişin birinci nüshası </a:t>
            </a:r>
            <a:r>
              <a:rPr lang="tr-TR" sz="2000" dirty="0" smtClean="0"/>
              <a:t>bağış ve yardım edene </a:t>
            </a:r>
            <a:r>
              <a:rPr lang="tr-TR" sz="2000" dirty="0"/>
              <a:t>verilir veya gönderilir. </a:t>
            </a:r>
          </a:p>
        </p:txBody>
      </p:sp>
    </p:spTree>
    <p:extLst>
      <p:ext uri="{BB962C8B-B14F-4D97-AF65-F5344CB8AC3E}">
        <p14:creationId xmlns:p14="http://schemas.microsoft.com/office/powerpoint/2010/main" xmlns="" val="2699802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9512" y="139279"/>
            <a:ext cx="87849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Sunum Planı</a:t>
            </a:r>
            <a:endParaRPr lang="tr-TR" sz="4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8" name="1 Başlık"/>
          <p:cNvSpPr txBox="1">
            <a:spLocks/>
          </p:cNvSpPr>
          <p:nvPr/>
        </p:nvSpPr>
        <p:spPr>
          <a:xfrm>
            <a:off x="533559" y="836712"/>
            <a:ext cx="8281987" cy="5832648"/>
          </a:xfrm>
          <a:prstGeom prst="rect">
            <a:avLst/>
          </a:prstGeom>
        </p:spPr>
        <p:txBody>
          <a:bodyPr vert="horz" lIns="0" rIns="0" bIns="0" anchor="b">
            <a:normAutofit fontScale="9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tr-TR" sz="31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j-ea"/>
                <a:cs typeface="+mj-cs"/>
              </a:rPr>
              <a:t>Taşınır Mal İşlemleri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b="1" noProof="0" dirty="0" smtClean="0">
                <a:solidFill>
                  <a:srgbClr val="FF0000"/>
                </a:solidFill>
                <a:latin typeface="Calibri"/>
              </a:rPr>
              <a:t>      	1.1. Giriş İşlemleri 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tr-TR" sz="2800" b="1" dirty="0" smtClean="0">
                <a:solidFill>
                  <a:sysClr val="windowText" lastClr="000000"/>
                </a:solidFill>
                <a:latin typeface="Calibri"/>
              </a:rPr>
              <a:t>          		1.1.1  Satın Alma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b="1" dirty="0" smtClean="0">
                <a:solidFill>
                  <a:sysClr val="windowText" lastClr="000000"/>
                </a:solidFill>
                <a:latin typeface="Calibri"/>
              </a:rPr>
              <a:t>           		1.1.2  Bağış ve Yardım Alma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b="1" dirty="0" smtClean="0">
                <a:solidFill>
                  <a:sysClr val="windowText" lastClr="000000"/>
                </a:solidFill>
                <a:latin typeface="Calibri"/>
              </a:rPr>
              <a:t>           		1.1.3  Devir Alma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tr-TR" sz="2800" b="1" dirty="0" smtClean="0">
                <a:solidFill>
                  <a:sysClr val="windowText" lastClr="000000"/>
                </a:solidFill>
                <a:latin typeface="Calibri"/>
              </a:rPr>
              <a:t>          		1.1.4  İç İmkanlarla Üretilen Taşınırlar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tr-TR" sz="2800" b="1" dirty="0" smtClean="0">
                <a:solidFill>
                  <a:sysClr val="windowText" lastClr="000000"/>
                </a:solidFill>
                <a:latin typeface="Calibri"/>
              </a:rPr>
              <a:t>          		1.1.5  İade</a:t>
            </a:r>
          </a:p>
          <a:p>
            <a:pPr lvl="0">
              <a:defRPr/>
            </a:pPr>
            <a:r>
              <a:rPr lang="tr-TR" sz="2800" b="1" dirty="0" smtClean="0">
                <a:solidFill>
                  <a:sysClr val="windowText" lastClr="000000"/>
                </a:solidFill>
              </a:rPr>
              <a:t>		1.1.6  Düzeltme</a:t>
            </a:r>
            <a:endParaRPr lang="tr-TR" sz="2800" b="1" dirty="0" smtClean="0">
              <a:solidFill>
                <a:sysClr val="windowText" lastClr="000000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tr-TR" sz="2800" b="1" dirty="0" smtClean="0">
                <a:solidFill>
                  <a:sysClr val="windowText" lastClr="000000"/>
                </a:solidFill>
                <a:latin typeface="Calibri"/>
              </a:rPr>
              <a:t>          		1.1.7  Envanter Girişi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tr-TR" sz="2800" b="1" dirty="0" smtClean="0">
              <a:solidFill>
                <a:sysClr val="windowText" lastClr="000000"/>
              </a:solidFill>
              <a:latin typeface="Calibri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tr-TR" sz="2800" b="1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lang="tr-TR" sz="2800" b="1" dirty="0" smtClean="0">
                <a:solidFill>
                  <a:sysClr val="windowText" lastClr="000000"/>
                </a:solidFill>
                <a:latin typeface="Calibri"/>
              </a:rPr>
              <a:t>     	</a:t>
            </a:r>
            <a:r>
              <a:rPr lang="tr-TR" sz="2800" b="1" dirty="0" smtClean="0">
                <a:solidFill>
                  <a:srgbClr val="FF0000"/>
                </a:solidFill>
                <a:latin typeface="Calibri"/>
              </a:rPr>
              <a:t>1.2. </a:t>
            </a:r>
            <a:r>
              <a:rPr lang="tr-TR" sz="2800" b="1" dirty="0">
                <a:solidFill>
                  <a:srgbClr val="FF0000"/>
                </a:solidFill>
                <a:latin typeface="Calibri"/>
              </a:rPr>
              <a:t>Çıkış İşlemleri :</a:t>
            </a:r>
          </a:p>
          <a:p>
            <a:pPr lvl="0">
              <a:defRPr/>
            </a:pPr>
            <a:r>
              <a:rPr lang="tr-TR" sz="2800" b="1" dirty="0">
                <a:solidFill>
                  <a:sysClr val="windowText" lastClr="000000"/>
                </a:solidFill>
              </a:rPr>
              <a:t> 		</a:t>
            </a:r>
            <a:r>
              <a:rPr lang="tr-TR" sz="2800" b="1" dirty="0" smtClean="0">
                <a:solidFill>
                  <a:sysClr val="windowText" lastClr="000000"/>
                </a:solidFill>
              </a:rPr>
              <a:t>1.2.1  Devretme</a:t>
            </a:r>
            <a:endParaRPr lang="tr-TR" sz="2800" b="1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tr-TR" sz="2800" b="1" dirty="0">
                <a:solidFill>
                  <a:sysClr val="windowText" lastClr="000000"/>
                </a:solidFill>
              </a:rPr>
              <a:t>           		</a:t>
            </a:r>
            <a:r>
              <a:rPr lang="tr-TR" sz="2800" b="1" dirty="0" smtClean="0">
                <a:solidFill>
                  <a:sysClr val="windowText" lastClr="000000"/>
                </a:solidFill>
              </a:rPr>
              <a:t>1.2.2  Ambarlar Arası Devir</a:t>
            </a:r>
            <a:endParaRPr lang="tr-TR" sz="2800" b="1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tr-TR" sz="2800" b="1" dirty="0">
                <a:solidFill>
                  <a:sysClr val="windowText" lastClr="000000"/>
                </a:solidFill>
              </a:rPr>
              <a:t>           		</a:t>
            </a:r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1.2.3  Bağış Yapma veya Yardım Etme</a:t>
            </a:r>
            <a:endParaRPr lang="tr-T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>
              <a:defRPr/>
            </a:pPr>
            <a:r>
              <a:rPr lang="tr-TR" sz="2800" b="1" dirty="0">
                <a:solidFill>
                  <a:sysClr val="windowText" lastClr="000000"/>
                </a:solidFill>
              </a:rPr>
              <a:t>           		</a:t>
            </a:r>
            <a:r>
              <a:rPr lang="tr-T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1.2.4  Satış</a:t>
            </a:r>
            <a:endParaRPr lang="tr-TR" sz="28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0">
              <a:defRPr/>
            </a:pPr>
            <a:r>
              <a:rPr lang="tr-TR" sz="2800" b="1" dirty="0">
                <a:solidFill>
                  <a:sysClr val="windowText" lastClr="000000"/>
                </a:solidFill>
              </a:rPr>
              <a:t>           		</a:t>
            </a:r>
            <a:r>
              <a:rPr lang="tr-TR" sz="2800" b="1" dirty="0" smtClean="0">
                <a:solidFill>
                  <a:sysClr val="windowText" lastClr="000000"/>
                </a:solidFill>
              </a:rPr>
              <a:t>1.2.5  Kayıttan Düşme</a:t>
            </a:r>
            <a:r>
              <a:rPr lang="tr-TR" sz="2800" b="1" noProof="0" dirty="0" smtClean="0">
                <a:solidFill>
                  <a:sysClr val="windowText" lastClr="000000"/>
                </a:solidFill>
                <a:latin typeface="Calibri"/>
              </a:rPr>
              <a:t>		</a:t>
            </a:r>
            <a: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tr-TR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tr-T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38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20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1.1.2  Bağış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veya </a:t>
            </a:r>
            <a:r>
              <a:rPr lang="tr-TR" sz="2400" b="1" dirty="0">
                <a:solidFill>
                  <a:sysClr val="windowText" lastClr="000000"/>
                </a:solidFill>
              </a:rPr>
              <a:t>Yardım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t="8956" r="1025" b="3804"/>
          <a:stretch/>
        </p:blipFill>
        <p:spPr bwMode="auto">
          <a:xfrm>
            <a:off x="349568" y="998681"/>
            <a:ext cx="8542911" cy="5357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9" name="Oval 8"/>
          <p:cNvSpPr/>
          <p:nvPr/>
        </p:nvSpPr>
        <p:spPr>
          <a:xfrm>
            <a:off x="2483768" y="1494816"/>
            <a:ext cx="93610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467544" y="2412262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Dikdörtgen 11"/>
          <p:cNvSpPr/>
          <p:nvPr/>
        </p:nvSpPr>
        <p:spPr>
          <a:xfrm>
            <a:off x="2933068" y="2456892"/>
            <a:ext cx="1368152" cy="10801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5364087" y="4923299"/>
            <a:ext cx="2377764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TİF Tipi Seçilir</a:t>
            </a:r>
          </a:p>
        </p:txBody>
      </p:sp>
    </p:spTree>
    <p:extLst>
      <p:ext uri="{BB962C8B-B14F-4D97-AF65-F5344CB8AC3E}">
        <p14:creationId xmlns:p14="http://schemas.microsoft.com/office/powerpoint/2010/main" xmlns="" val="4242359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21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1.1.2  Bağış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veya </a:t>
            </a:r>
            <a:r>
              <a:rPr lang="tr-TR" sz="2400" b="1" dirty="0">
                <a:solidFill>
                  <a:sysClr val="windowText" lastClr="000000"/>
                </a:solidFill>
              </a:rPr>
              <a:t>Yardım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" name="Resim 6"/>
          <p:cNvPicPr/>
          <p:nvPr/>
        </p:nvPicPr>
        <p:blipFill rotWithShape="1">
          <a:blip r:embed="rId2" cstate="print"/>
          <a:srcRect t="8957" r="1094" b="3681"/>
          <a:stretch/>
        </p:blipFill>
        <p:spPr bwMode="auto">
          <a:xfrm>
            <a:off x="349568" y="996637"/>
            <a:ext cx="8542911" cy="53591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4" name="Oval 13"/>
          <p:cNvSpPr/>
          <p:nvPr/>
        </p:nvSpPr>
        <p:spPr>
          <a:xfrm>
            <a:off x="2483768" y="1494816"/>
            <a:ext cx="93610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467544" y="2412262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Dikdörtgen 15"/>
          <p:cNvSpPr/>
          <p:nvPr/>
        </p:nvSpPr>
        <p:spPr>
          <a:xfrm>
            <a:off x="2927481" y="2390146"/>
            <a:ext cx="472139" cy="926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8" name="Resim 17"/>
          <p:cNvPicPr/>
          <p:nvPr/>
        </p:nvPicPr>
        <p:blipFill rotWithShape="1">
          <a:blip r:embed="rId4" cstate="print"/>
          <a:srcRect l="21766" t="22023" r="21245" b="17303"/>
          <a:stretch/>
        </p:blipFill>
        <p:spPr bwMode="auto">
          <a:xfrm>
            <a:off x="1585168" y="3861048"/>
            <a:ext cx="4282976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9" name="Yuvarlatılmış Dikdörtgen 18"/>
          <p:cNvSpPr/>
          <p:nvPr/>
        </p:nvSpPr>
        <p:spPr>
          <a:xfrm>
            <a:off x="6372200" y="4909810"/>
            <a:ext cx="2377764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Malzeme Ekle</a:t>
            </a:r>
          </a:p>
        </p:txBody>
      </p:sp>
      <p:sp>
        <p:nvSpPr>
          <p:cNvPr id="20" name="Yuvarlatılmış Dikdörtgen 19"/>
          <p:cNvSpPr/>
          <p:nvPr/>
        </p:nvSpPr>
        <p:spPr>
          <a:xfrm>
            <a:off x="6336428" y="5596813"/>
            <a:ext cx="2377764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Malzeme Adı Yaz</a:t>
            </a:r>
          </a:p>
        </p:txBody>
      </p:sp>
      <p:sp>
        <p:nvSpPr>
          <p:cNvPr id="21" name="Dikdörtgen 20"/>
          <p:cNvSpPr/>
          <p:nvPr/>
        </p:nvSpPr>
        <p:spPr>
          <a:xfrm>
            <a:off x="2205862" y="4200836"/>
            <a:ext cx="648072" cy="926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2445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22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1.1.2  Bağış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veya </a:t>
            </a:r>
            <a:r>
              <a:rPr lang="tr-TR" sz="2400" b="1" dirty="0">
                <a:solidFill>
                  <a:sysClr val="windowText" lastClr="000000"/>
                </a:solidFill>
              </a:rPr>
              <a:t>Yardım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 cstate="print"/>
          <a:srcRect l="21810" t="22086" r="20972" b="16565"/>
          <a:stretch/>
        </p:blipFill>
        <p:spPr bwMode="auto">
          <a:xfrm>
            <a:off x="348764" y="1042284"/>
            <a:ext cx="8543716" cy="4671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600426" y="1720072"/>
            <a:ext cx="1224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35598" y="5714176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Yuvarlatılmış Dikdörtgen 11"/>
          <p:cNvSpPr/>
          <p:nvPr/>
        </p:nvSpPr>
        <p:spPr>
          <a:xfrm>
            <a:off x="6514716" y="5706070"/>
            <a:ext cx="2377764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Malzeme Adı Yaz ve Ara </a:t>
            </a:r>
          </a:p>
        </p:txBody>
      </p:sp>
      <p:sp>
        <p:nvSpPr>
          <p:cNvPr id="13" name="Dikdörtgen 12"/>
          <p:cNvSpPr/>
          <p:nvPr/>
        </p:nvSpPr>
        <p:spPr>
          <a:xfrm>
            <a:off x="5019378" y="1711446"/>
            <a:ext cx="468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2445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23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1.1.2  Bağış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veya </a:t>
            </a:r>
            <a:r>
              <a:rPr lang="tr-TR" sz="2400" b="1" dirty="0">
                <a:solidFill>
                  <a:sysClr val="windowText" lastClr="000000"/>
                </a:solidFill>
              </a:rPr>
              <a:t>Yardım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l="21810" t="22086" r="20972" b="16565"/>
          <a:stretch/>
        </p:blipFill>
        <p:spPr bwMode="auto">
          <a:xfrm>
            <a:off x="348764" y="1042284"/>
            <a:ext cx="8543716" cy="46718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Resim 5"/>
          <p:cNvPicPr/>
          <p:nvPr/>
        </p:nvPicPr>
        <p:blipFill rotWithShape="1">
          <a:blip r:embed="rId3" cstate="print"/>
          <a:srcRect l="36236" t="37423" r="35328" b="27117"/>
          <a:stretch/>
        </p:blipFill>
        <p:spPr bwMode="auto">
          <a:xfrm>
            <a:off x="1206292" y="3665231"/>
            <a:ext cx="3191286" cy="29595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39942" y="5705550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Yuvarlatılmış Dikdörtgen 8"/>
          <p:cNvSpPr/>
          <p:nvPr/>
        </p:nvSpPr>
        <p:spPr>
          <a:xfrm>
            <a:off x="5627825" y="5301208"/>
            <a:ext cx="3094092" cy="357392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00" b="1" dirty="0" smtClean="0">
                <a:solidFill>
                  <a:srgbClr val="FF0000"/>
                </a:solidFill>
              </a:rPr>
              <a:t>(Not: Malzemenin Birim Fiyatı KDV Dahil Yazılacak) </a:t>
            </a:r>
            <a:endParaRPr lang="tr-TR" sz="1000" b="1" dirty="0">
              <a:solidFill>
                <a:srgbClr val="FF0000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348764" y="3497841"/>
            <a:ext cx="8373153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7020826" y="5705550"/>
            <a:ext cx="1898436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Malzeme ekle</a:t>
            </a:r>
            <a:endParaRPr lang="tr-T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Dikdörtgen 13"/>
          <p:cNvSpPr/>
          <p:nvPr/>
        </p:nvSpPr>
        <p:spPr>
          <a:xfrm>
            <a:off x="5508104" y="1715461"/>
            <a:ext cx="864096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/>
          <p:cNvSpPr/>
          <p:nvPr/>
        </p:nvSpPr>
        <p:spPr>
          <a:xfrm>
            <a:off x="4831297" y="6193043"/>
            <a:ext cx="4122213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İlgili Bölümler Faturada belirtilen şekilde (eğer fatura yok ise Değer Tespit Komisyonu tarafından </a:t>
            </a:r>
            <a:r>
              <a:rPr lang="tr-TR" sz="1050" dirty="0">
                <a:solidFill>
                  <a:srgbClr val="FF0000"/>
                </a:solidFill>
              </a:rPr>
              <a:t>Gerçeğe Uygun Değer </a:t>
            </a:r>
            <a:r>
              <a:rPr lang="tr-TR" sz="1050" dirty="0">
                <a:solidFill>
                  <a:schemeClr val="tx1"/>
                </a:solidFill>
              </a:rPr>
              <a:t>belirlenecek)  doldurularak  ‘’Kaydet’’ Butonuna Basılır.</a:t>
            </a:r>
          </a:p>
        </p:txBody>
      </p:sp>
      <p:sp>
        <p:nvSpPr>
          <p:cNvPr id="16" name="Yuvarlatılmış Dikdörtgen 15"/>
          <p:cNvSpPr/>
          <p:nvPr/>
        </p:nvSpPr>
        <p:spPr>
          <a:xfrm>
            <a:off x="4831743" y="5723068"/>
            <a:ext cx="2162301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Malzeme seç</a:t>
            </a:r>
            <a:endParaRPr lang="tr-T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Dikdörtgen 16"/>
          <p:cNvSpPr/>
          <p:nvPr/>
        </p:nvSpPr>
        <p:spPr>
          <a:xfrm>
            <a:off x="3347864" y="6305747"/>
            <a:ext cx="432048" cy="185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Dikdörtgen 17"/>
          <p:cNvSpPr/>
          <p:nvPr/>
        </p:nvSpPr>
        <p:spPr>
          <a:xfrm>
            <a:off x="2774150" y="4005064"/>
            <a:ext cx="1221786" cy="19442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2445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24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1.1.2  Bağış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veya </a:t>
            </a:r>
            <a:r>
              <a:rPr lang="tr-TR" sz="2400" b="1" dirty="0">
                <a:solidFill>
                  <a:sysClr val="windowText" lastClr="000000"/>
                </a:solidFill>
              </a:rPr>
              <a:t>Yardım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t="9203" r="1301" b="22822"/>
          <a:stretch/>
        </p:blipFill>
        <p:spPr bwMode="auto">
          <a:xfrm>
            <a:off x="349568" y="1026465"/>
            <a:ext cx="8542911" cy="532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915816" y="3454696"/>
            <a:ext cx="936104" cy="138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Dikdörtgen 16"/>
          <p:cNvSpPr/>
          <p:nvPr/>
        </p:nvSpPr>
        <p:spPr>
          <a:xfrm>
            <a:off x="5326262" y="4339226"/>
            <a:ext cx="1584000" cy="138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Dikdörtgen 19"/>
          <p:cNvSpPr/>
          <p:nvPr/>
        </p:nvSpPr>
        <p:spPr>
          <a:xfrm>
            <a:off x="5317636" y="3454696"/>
            <a:ext cx="756000" cy="138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Oval 38"/>
          <p:cNvSpPr/>
          <p:nvPr/>
        </p:nvSpPr>
        <p:spPr>
          <a:xfrm>
            <a:off x="2483768" y="1700808"/>
            <a:ext cx="93610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0" name="Oval 39"/>
          <p:cNvSpPr/>
          <p:nvPr/>
        </p:nvSpPr>
        <p:spPr>
          <a:xfrm>
            <a:off x="467544" y="2834278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Yuvarlatılmış Dikdörtgen 17"/>
          <p:cNvSpPr/>
          <p:nvPr/>
        </p:nvSpPr>
        <p:spPr>
          <a:xfrm>
            <a:off x="2195736" y="4621778"/>
            <a:ext cx="3060340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>
                <a:solidFill>
                  <a:schemeClr val="tx1"/>
                </a:solidFill>
              </a:rPr>
              <a:t>Fatura veya Komisyon Tutanak Tarihi</a:t>
            </a:r>
            <a:endParaRPr lang="tr-T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Yuvarlatılmış Dikdörtgen 21"/>
          <p:cNvSpPr/>
          <p:nvPr/>
        </p:nvSpPr>
        <p:spPr>
          <a:xfrm>
            <a:off x="2195736" y="5103302"/>
            <a:ext cx="3060340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>
                <a:solidFill>
                  <a:schemeClr val="tx1"/>
                </a:solidFill>
              </a:rPr>
              <a:t>Fatura Seri Numarası veya Tutanak Seri Numarası</a:t>
            </a:r>
            <a:endParaRPr lang="tr-T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Yuvarlatılmış Dikdörtgen 22"/>
          <p:cNvSpPr/>
          <p:nvPr/>
        </p:nvSpPr>
        <p:spPr>
          <a:xfrm>
            <a:off x="2191648" y="5605094"/>
            <a:ext cx="3060340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>
                <a:solidFill>
                  <a:schemeClr val="tx1"/>
                </a:solidFill>
              </a:rPr>
              <a:t>İşlem Tipi Bağış veya Yardım Alma Şekli Seçilecek</a:t>
            </a:r>
            <a:endParaRPr lang="tr-T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45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0" grpId="0" animBg="1"/>
      <p:bldP spid="18" grpId="0" animBg="1"/>
      <p:bldP spid="22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1.1.2  Bağış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veya </a:t>
            </a:r>
            <a:r>
              <a:rPr lang="tr-TR" sz="2400" b="1" dirty="0">
                <a:solidFill>
                  <a:sysClr val="windowText" lastClr="000000"/>
                </a:solidFill>
              </a:rPr>
              <a:t>Yardım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t="9080" r="1094" b="22822"/>
          <a:stretch/>
        </p:blipFill>
        <p:spPr bwMode="auto">
          <a:xfrm>
            <a:off x="349568" y="1026464"/>
            <a:ext cx="8542911" cy="53293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077598" y="6194198"/>
            <a:ext cx="288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2483768" y="1700808"/>
            <a:ext cx="93610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Oval 12"/>
          <p:cNvSpPr/>
          <p:nvPr/>
        </p:nvSpPr>
        <p:spPr>
          <a:xfrm>
            <a:off x="467544" y="2834278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/>
          <p:cNvSpPr/>
          <p:nvPr/>
        </p:nvSpPr>
        <p:spPr>
          <a:xfrm>
            <a:off x="5436096" y="5589240"/>
            <a:ext cx="3384376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>
                <a:solidFill>
                  <a:schemeClr val="tx1"/>
                </a:solidFill>
              </a:rPr>
              <a:t>‘’Kaydet’’ Butonuna Basılarak İşleme Devam edilir.</a:t>
            </a:r>
          </a:p>
        </p:txBody>
      </p:sp>
    </p:spTree>
    <p:extLst>
      <p:ext uri="{BB962C8B-B14F-4D97-AF65-F5344CB8AC3E}">
        <p14:creationId xmlns:p14="http://schemas.microsoft.com/office/powerpoint/2010/main" xmlns="" val="232445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26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1.1.2  Bağış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veya </a:t>
            </a:r>
            <a:r>
              <a:rPr lang="tr-TR" sz="2400" b="1" dirty="0">
                <a:solidFill>
                  <a:sysClr val="windowText" lastClr="000000"/>
                </a:solidFill>
              </a:rPr>
              <a:t>Yardım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 cstate="print"/>
          <a:srcRect t="9325" r="1025" b="3681"/>
          <a:stretch/>
        </p:blipFill>
        <p:spPr bwMode="auto">
          <a:xfrm>
            <a:off x="344214" y="998681"/>
            <a:ext cx="8548265" cy="5357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467544" y="2467018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2031468" y="2752050"/>
            <a:ext cx="2736304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/>
          <p:cNvSpPr/>
          <p:nvPr/>
        </p:nvSpPr>
        <p:spPr>
          <a:xfrm>
            <a:off x="6225462" y="5668821"/>
            <a:ext cx="255682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Onaylama İşlemlerine Gidilerek Onaysız Taşınır İşlem Fişi Onaylanır.</a:t>
            </a:r>
          </a:p>
        </p:txBody>
      </p:sp>
    </p:spTree>
    <p:extLst>
      <p:ext uri="{BB962C8B-B14F-4D97-AF65-F5344CB8AC3E}">
        <p14:creationId xmlns:p14="http://schemas.microsoft.com/office/powerpoint/2010/main" xmlns="" val="232445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27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1.1.2  Bağış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veya </a:t>
            </a:r>
            <a:r>
              <a:rPr lang="tr-TR" sz="2400" b="1" dirty="0">
                <a:solidFill>
                  <a:sysClr val="windowText" lastClr="000000"/>
                </a:solidFill>
              </a:rPr>
              <a:t>Yardım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l="1" t="9203" r="749" b="3558"/>
          <a:stretch/>
        </p:blipFill>
        <p:spPr bwMode="auto">
          <a:xfrm>
            <a:off x="350659" y="998681"/>
            <a:ext cx="8541820" cy="53571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Resim 6"/>
          <p:cNvPicPr/>
          <p:nvPr/>
        </p:nvPicPr>
        <p:blipFill rotWithShape="1">
          <a:blip r:embed="rId3" cstate="print"/>
          <a:srcRect l="32302" t="8466" r="32912" b="4785"/>
          <a:stretch/>
        </p:blipFill>
        <p:spPr bwMode="auto">
          <a:xfrm>
            <a:off x="2438812" y="2554522"/>
            <a:ext cx="2781260" cy="3677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Picture 2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/>
          <p:cNvSpPr/>
          <p:nvPr/>
        </p:nvSpPr>
        <p:spPr>
          <a:xfrm>
            <a:off x="467544" y="2474238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2438812" y="3212976"/>
            <a:ext cx="621020" cy="1800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2125584" y="2300908"/>
            <a:ext cx="6300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Yuvarlatılmış Dikdörtgen 15"/>
          <p:cNvSpPr/>
          <p:nvPr/>
        </p:nvSpPr>
        <p:spPr>
          <a:xfrm>
            <a:off x="6012160" y="4563876"/>
            <a:ext cx="2556829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Onaylama İşlemlerine Gidilerek Onaysız Taşınır İşlem Fişi Onaylanır ve TİF Oluşturulur.</a:t>
            </a:r>
          </a:p>
        </p:txBody>
      </p:sp>
      <p:sp>
        <p:nvSpPr>
          <p:cNvPr id="17" name="Dikdörtgen 16"/>
          <p:cNvSpPr/>
          <p:nvPr/>
        </p:nvSpPr>
        <p:spPr>
          <a:xfrm>
            <a:off x="3318986" y="1954336"/>
            <a:ext cx="36681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32445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28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 </a:t>
            </a:r>
            <a:r>
              <a:rPr lang="tr-TR" sz="2100" b="1" dirty="0">
                <a:solidFill>
                  <a:sysClr val="windowText" lastClr="000000"/>
                </a:solidFill>
              </a:rPr>
              <a:t>1.1.2  Bağış </a:t>
            </a:r>
            <a:r>
              <a:rPr lang="tr-TR" sz="2100" b="1" dirty="0" smtClean="0">
                <a:solidFill>
                  <a:sysClr val="windowText" lastClr="000000"/>
                </a:solidFill>
              </a:rPr>
              <a:t>veya </a:t>
            </a:r>
            <a:r>
              <a:rPr lang="tr-TR" sz="2100" b="1" dirty="0">
                <a:solidFill>
                  <a:sysClr val="windowText" lastClr="000000"/>
                </a:solidFill>
              </a:rPr>
              <a:t>Yardım Alma</a:t>
            </a:r>
            <a:endParaRPr lang="tr-TR" sz="2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l="32302" t="8466" r="32912" b="4785"/>
          <a:stretch/>
        </p:blipFill>
        <p:spPr bwMode="auto">
          <a:xfrm>
            <a:off x="3707904" y="183904"/>
            <a:ext cx="5078576" cy="66303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6" name="Oval 5"/>
          <p:cNvSpPr/>
          <p:nvPr/>
        </p:nvSpPr>
        <p:spPr>
          <a:xfrm>
            <a:off x="3745408" y="1386898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4940666" y="1467532"/>
            <a:ext cx="936104" cy="1440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Sağ Ok Belirtme Çizgisi 8"/>
          <p:cNvSpPr/>
          <p:nvPr/>
        </p:nvSpPr>
        <p:spPr>
          <a:xfrm>
            <a:off x="179512" y="980728"/>
            <a:ext cx="3428712" cy="5400600"/>
          </a:xfrm>
          <a:prstGeom prst="rightArrowCallout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tr-TR" dirty="0">
                <a:solidFill>
                  <a:srgbClr val="FF0000"/>
                </a:solidFill>
              </a:rPr>
              <a:t>Oluşturulan Taşınır İşlem Fişi  3 Nüsha halinde çıkartılır</a:t>
            </a:r>
            <a:r>
              <a:rPr lang="tr-TR" dirty="0" smtClean="0">
                <a:solidFill>
                  <a:srgbClr val="FF0000"/>
                </a:solidFill>
              </a:rPr>
              <a:t>;</a:t>
            </a:r>
          </a:p>
          <a:p>
            <a:pPr lvl="0"/>
            <a:r>
              <a:rPr lang="tr-TR" dirty="0" smtClean="0">
                <a:solidFill>
                  <a:srgbClr val="FF0000"/>
                </a:solidFill>
              </a:rPr>
              <a:t> </a:t>
            </a:r>
            <a:endParaRPr lang="tr-TR" dirty="0">
              <a:solidFill>
                <a:srgbClr val="FF0000"/>
              </a:solidFill>
            </a:endParaRPr>
          </a:p>
          <a:p>
            <a:pPr lvl="0"/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1- Bağış Yapan Firma/</a:t>
            </a:r>
            <a:r>
              <a:rPr lang="tr-TR" b="1" dirty="0" err="1">
                <a:solidFill>
                  <a:srgbClr val="FF0000"/>
                </a:solidFill>
              </a:rPr>
              <a:t>Kişi’ye</a:t>
            </a:r>
            <a:r>
              <a:rPr lang="tr-TR" b="1" dirty="0">
                <a:solidFill>
                  <a:srgbClr val="FF0000"/>
                </a:solidFill>
              </a:rPr>
              <a:t> verilir.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  2- Dosyasında Muhafaza Edilir,</a:t>
            </a:r>
          </a:p>
          <a:p>
            <a:pPr lvl="0"/>
            <a:r>
              <a:rPr lang="tr-TR" b="1" dirty="0">
                <a:solidFill>
                  <a:srgbClr val="FF0000"/>
                </a:solidFill>
              </a:rPr>
              <a:t>  3- İlgili Muhasebe Birimine (Mal Md. / Defterdarlık)</a:t>
            </a:r>
          </a:p>
          <a:p>
            <a:pPr lvl="0"/>
            <a:endParaRPr lang="tr-TR" b="1" dirty="0">
              <a:solidFill>
                <a:srgbClr val="FF0000"/>
              </a:solidFill>
            </a:endParaRPr>
          </a:p>
          <a:p>
            <a:pPr lvl="0"/>
            <a:r>
              <a:rPr lang="tr-TR" dirty="0">
                <a:solidFill>
                  <a:srgbClr val="FF0000"/>
                </a:solidFill>
              </a:rPr>
              <a:t> Islak İmza Atılarak Muhasebeleşmesi sağlanacaktır.</a:t>
            </a:r>
            <a:endParaRPr lang="tr-TR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  <a:p>
            <a:pPr algn="ctr"/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45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Resim 15"/>
          <p:cNvPicPr/>
          <p:nvPr/>
        </p:nvPicPr>
        <p:blipFill rotWithShape="1">
          <a:blip r:embed="rId2" cstate="print"/>
          <a:srcRect t="9448" r="888" b="4049"/>
          <a:stretch/>
        </p:blipFill>
        <p:spPr bwMode="auto">
          <a:xfrm>
            <a:off x="343764" y="1002626"/>
            <a:ext cx="8548716" cy="53531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29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</a:t>
            </a:r>
            <a:r>
              <a:rPr lang="tr-TR" sz="2400" b="1" dirty="0">
                <a:solidFill>
                  <a:sysClr val="windowText" lastClr="000000"/>
                </a:solidFill>
              </a:rPr>
              <a:t> 1.1.2  Bağış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veya </a:t>
            </a:r>
            <a:r>
              <a:rPr lang="tr-TR" sz="2400" b="1" dirty="0">
                <a:solidFill>
                  <a:sysClr val="windowText" lastClr="000000"/>
                </a:solidFill>
              </a:rPr>
              <a:t>Yardım Alma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48038" y="5445224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18"/>
          <p:cNvSpPr/>
          <p:nvPr/>
        </p:nvSpPr>
        <p:spPr>
          <a:xfrm>
            <a:off x="467544" y="2467018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Dikdörtgen 12"/>
          <p:cNvSpPr/>
          <p:nvPr/>
        </p:nvSpPr>
        <p:spPr>
          <a:xfrm>
            <a:off x="2142836" y="3760162"/>
            <a:ext cx="6300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/>
          <p:cNvSpPr/>
          <p:nvPr/>
        </p:nvSpPr>
        <p:spPr>
          <a:xfrm>
            <a:off x="4751475" y="5805264"/>
            <a:ext cx="4141005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/>
                </a:solidFill>
              </a:rPr>
              <a:t>Oluşturulan Bağış veya Yardım Alma İşlemi İşaretlenerek ‘’Harcama Yönetim Sistemine Gönder’’ Butonuna Basılarak İşlem Sonlandırılır.</a:t>
            </a:r>
          </a:p>
        </p:txBody>
      </p:sp>
      <p:sp>
        <p:nvSpPr>
          <p:cNvPr id="15" name="Dikdörtgen 14"/>
          <p:cNvSpPr/>
          <p:nvPr/>
        </p:nvSpPr>
        <p:spPr>
          <a:xfrm>
            <a:off x="4194709" y="3422292"/>
            <a:ext cx="1093986" cy="998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7" name="Resim 16"/>
          <p:cNvPicPr/>
          <p:nvPr/>
        </p:nvPicPr>
        <p:blipFill rotWithShape="1">
          <a:blip r:embed="rId4" cstate="print"/>
          <a:srcRect l="43621" t="48712" r="44439" b="42944"/>
          <a:stretch/>
        </p:blipFill>
        <p:spPr bwMode="auto">
          <a:xfrm>
            <a:off x="3563888" y="4005064"/>
            <a:ext cx="2467707" cy="7200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32445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3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619672" y="2793702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5400" b="1" dirty="0" smtClean="0">
                <a:solidFill>
                  <a:srgbClr val="FF0000"/>
                </a:solidFill>
              </a:rPr>
              <a:t>1.1. GİRİŞ İŞLEMLERİ</a:t>
            </a:r>
            <a:endParaRPr lang="tr-TR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972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07504" y="898262"/>
            <a:ext cx="878497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b="1" dirty="0" smtClean="0">
                <a:latin typeface="Arial" pitchFamily="34" charset="0"/>
                <a:cs typeface="Arial" pitchFamily="34" charset="0"/>
              </a:rPr>
              <a:t>DEVİR ALMA İŞLEMLERİ “TKYS 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Giriş-Çıkış </a:t>
            </a:r>
            <a:r>
              <a:rPr lang="tr-TR" sz="2400" b="1" dirty="0" smtClean="0">
                <a:latin typeface="Arial" pitchFamily="34" charset="0"/>
                <a:cs typeface="Arial" pitchFamily="34" charset="0"/>
              </a:rPr>
              <a:t>İşlemleri-2” SLAYTINDA DEVAM ETMEKTEDİR.</a:t>
            </a:r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tr-TR" sz="22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pPr/>
              <a:t>30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95" y="5521637"/>
            <a:ext cx="9144000" cy="114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9105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4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979712" y="2793702"/>
            <a:ext cx="53285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5400" b="1" dirty="0" smtClean="0">
                <a:solidFill>
                  <a:srgbClr val="FF0000"/>
                </a:solidFill>
              </a:rPr>
              <a:t>1.1.1 SATIN ALMA</a:t>
            </a:r>
            <a:endParaRPr lang="tr-TR" sz="5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45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5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1.1.1  </a:t>
            </a:r>
            <a:r>
              <a:rPr lang="tr-TR" sz="2400" b="1" dirty="0">
                <a:solidFill>
                  <a:sysClr val="windowText" lastClr="000000"/>
                </a:solidFill>
              </a:rPr>
              <a:t>Satın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Alma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6" name="Dikdörtgen 15"/>
          <p:cNvSpPr/>
          <p:nvPr/>
        </p:nvSpPr>
        <p:spPr>
          <a:xfrm>
            <a:off x="145908" y="978401"/>
            <a:ext cx="853054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TAŞINIR MAL YÖNETMELİĞİ</a:t>
            </a:r>
          </a:p>
          <a:p>
            <a:pPr algn="ctr"/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Satın </a:t>
            </a:r>
            <a:r>
              <a:rPr lang="tr-T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alınan taşınırların giriş </a:t>
            </a:r>
            <a:r>
              <a:rPr lang="tr-T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işlemleri </a:t>
            </a:r>
            <a:endParaRPr lang="tr-T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MADDE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15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tr-T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1)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Satın alınan taşınırlar için, teslim alındıktan sonra, Taşınır Kod Listesindeki hesap kodları itibarıyla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üçer nüsha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Taşınır İşlem Fişi düzenlenir. </a:t>
            </a:r>
          </a:p>
          <a:p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    (2)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(Değişik: 8/10/2012-2012/3832 K.) </a:t>
            </a: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Alımı bir merkezden yapılarak birden fazla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birime doğrudan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teslim edilen taşınırlar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için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, taşınırın teslim edildiği birimlerce iki nüsha Taşınır Geçici Alındısı düzenlenir ve bir nüshası alımı yapan birime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gönderilir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. Alımı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yapan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birim, bu alındıya dayanarak, ödemeye ve kendi giriş kayıtlarına esas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olmak üzere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Taşınır İşlem Fişi düzenler. Diğer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birimlerden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alınan geçici alındılar, düzenlenen bu fişin idarede kalan nüshasına bağlanır. Alımı yapan birimce giriş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kayıtları yapıldıktan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sonra düzenlenecek Taşınır İşlem Fişiyle de ilgili diğer birimler adına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çıkış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kaydedilir.</a:t>
            </a: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(3)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Farklı hesaplara kaydı gereken taşınırların aynı faturada yer alması halinde, faturadaki taşınırların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kaydedileceği hesap sayısınca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fatura fotokopileri çıkarılır ve üzerine her hesap için düzenlenen Taşınır İşlem Fişinin numarası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yazılır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. Fişin birinci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nüshası ödeme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emri belgesine, ikinci nüshası ise ödeme emri belgesinin harcama biriminde kalan nüshasına bağlanır. Üçüncü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nüshası, muayene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ve kabul komisyon tutanağı veya idare yetkilisince düzenlenmiş kabul belgesi ile birlikte, sıralı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olarak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dosyalanır. </a:t>
            </a: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(4)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Satın alınan dergi ve gazete gibi süreli yayınların bedellerinin ödenmesi sırasında Taşınır İşlem Fişi düzenlenmez. Söz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konusu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yayınlardan cilt birliği sağlananlar,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ciltletildikten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sonra Taşınır İşlem Fişi düzenlenerek kayıtlara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alınır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tr-TR" sz="1400" b="1" dirty="0">
                <a:latin typeface="Arial" panose="020B0604020202020204" pitchFamily="34" charset="0"/>
                <a:cs typeface="Arial" panose="020B0604020202020204" pitchFamily="34" charset="0"/>
              </a:rPr>
              <a:t>(5)(Ek: 14/3/2016-2016/8646 K.) </a:t>
            </a:r>
          </a:p>
          <a:p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Kamu idarelerince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satınalma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suretiyle edinilen binalarla birlikte teslim alınan ancak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binanın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bütünleyici unsurlarından olmayan taşınır kapsamındaki tesisler ile diğer büro makine ve malzemeleri,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varsa belgesinde gösterilen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bedeli, böyle bir belge yoksa komisyonca tespit edilen gerçeğe uygun değeri üzerinden envanter işlem seçeneğiyle </a:t>
            </a:r>
            <a:r>
              <a:rPr lang="tr-T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taşınır kayıtlarına 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alınır.</a:t>
            </a:r>
          </a:p>
        </p:txBody>
      </p:sp>
    </p:spTree>
    <p:extLst>
      <p:ext uri="{BB962C8B-B14F-4D97-AF65-F5344CB8AC3E}">
        <p14:creationId xmlns:p14="http://schemas.microsoft.com/office/powerpoint/2010/main" xmlns="" val="261717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78142" y="548680"/>
            <a:ext cx="8876153" cy="585665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3100" dirty="0" err="1" smtClean="0">
                <a:solidFill>
                  <a:srgbClr val="800000"/>
                </a:solidFill>
              </a:rPr>
              <a:t>Lşsdhflk</a:t>
            </a:r>
            <a:r>
              <a:rPr lang="tr-TR" sz="3100" dirty="0" smtClean="0">
                <a:solidFill>
                  <a:srgbClr val="800000"/>
                </a:solidFill>
              </a:rPr>
              <a:t>&lt;</a:t>
            </a:r>
            <a:r>
              <a:rPr lang="tr-TR" sz="3100" dirty="0" err="1" smtClean="0">
                <a:solidFill>
                  <a:srgbClr val="800000"/>
                </a:solidFill>
              </a:rPr>
              <a:t>jdlfkjsdbvkh</a:t>
            </a:r>
            <a:r>
              <a:rPr lang="tr-TR" sz="3100" dirty="0" smtClean="0">
                <a:solidFill>
                  <a:srgbClr val="800000"/>
                </a:solidFill>
              </a:rPr>
              <a:t/>
            </a:r>
            <a:br>
              <a:rPr lang="tr-TR" sz="3100" dirty="0" smtClean="0">
                <a:solidFill>
                  <a:srgbClr val="800000"/>
                </a:solidFill>
              </a:rPr>
            </a:br>
            <a:r>
              <a:rPr lang="tr-TR" sz="3100" dirty="0" err="1" smtClean="0">
                <a:solidFill>
                  <a:srgbClr val="800000"/>
                </a:solidFill>
              </a:rPr>
              <a:t>KDJSAfk</a:t>
            </a:r>
            <a:r>
              <a:rPr lang="tr-TR" sz="3100" dirty="0" smtClean="0">
                <a:solidFill>
                  <a:srgbClr val="800000"/>
                </a:solidFill>
              </a:rPr>
              <a:t>&lt;</a:t>
            </a:r>
            <a:r>
              <a:rPr lang="tr-TR" sz="3100" dirty="0" err="1" smtClean="0">
                <a:solidFill>
                  <a:srgbClr val="800000"/>
                </a:solidFill>
              </a:rPr>
              <a:t>jdhlsdg</a:t>
            </a:r>
            <a:r>
              <a:rPr lang="tr-TR" sz="3100" dirty="0" smtClean="0">
                <a:solidFill>
                  <a:srgbClr val="800000"/>
                </a:solidFill>
              </a:rPr>
              <a:t/>
            </a:r>
            <a:br>
              <a:rPr lang="tr-TR" sz="3100" dirty="0" smtClean="0">
                <a:solidFill>
                  <a:srgbClr val="800000"/>
                </a:solidFill>
              </a:rPr>
            </a:br>
            <a:r>
              <a:rPr lang="tr-TR" sz="3100" dirty="0" err="1" smtClean="0">
                <a:solidFill>
                  <a:srgbClr val="800000"/>
                </a:solidFill>
              </a:rPr>
              <a:t>ksjdhgflkajhsdflgkjdf</a:t>
            </a:r>
            <a:r>
              <a:rPr lang="tr-TR" sz="3100" dirty="0" smtClean="0">
                <a:solidFill>
                  <a:srgbClr val="800000"/>
                </a:solidFill>
              </a:rPr>
              <a:t/>
            </a:r>
            <a:br>
              <a:rPr lang="tr-TR" sz="3100" dirty="0" smtClean="0">
                <a:solidFill>
                  <a:srgbClr val="800000"/>
                </a:solidFill>
              </a:rPr>
            </a:br>
            <a:r>
              <a:rPr lang="tr-TR" sz="3100" dirty="0" smtClean="0">
                <a:solidFill>
                  <a:srgbClr val="800000"/>
                </a:solidFill>
              </a:rPr>
              <a:t/>
            </a:r>
            <a:br>
              <a:rPr lang="tr-TR" sz="3100" dirty="0" smtClean="0">
                <a:solidFill>
                  <a:srgbClr val="800000"/>
                </a:solidFill>
              </a:rPr>
            </a:br>
            <a:endParaRPr lang="tr-TR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6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1.1.1  </a:t>
            </a:r>
            <a:r>
              <a:rPr lang="tr-TR" sz="2400" b="1" dirty="0">
                <a:solidFill>
                  <a:sysClr val="windowText" lastClr="000000"/>
                </a:solidFill>
              </a:rPr>
              <a:t>Satın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Alma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 cstate="print"/>
          <a:srcRect t="8972" b="4894"/>
          <a:stretch/>
        </p:blipFill>
        <p:spPr bwMode="auto">
          <a:xfrm>
            <a:off x="323528" y="970276"/>
            <a:ext cx="8568952" cy="5411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1" name="Oval 10"/>
          <p:cNvSpPr/>
          <p:nvPr/>
        </p:nvSpPr>
        <p:spPr>
          <a:xfrm>
            <a:off x="2015716" y="1484784"/>
            <a:ext cx="5400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467544" y="2420888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39296" y="5373216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91389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78142" y="548680"/>
            <a:ext cx="8876153" cy="5856651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tr-TR" sz="3100" dirty="0" err="1" smtClean="0">
                <a:solidFill>
                  <a:srgbClr val="800000"/>
                </a:solidFill>
              </a:rPr>
              <a:t>Lşsdhflk</a:t>
            </a:r>
            <a:r>
              <a:rPr lang="tr-TR" sz="3100" dirty="0" smtClean="0">
                <a:solidFill>
                  <a:srgbClr val="800000"/>
                </a:solidFill>
              </a:rPr>
              <a:t>&lt;</a:t>
            </a:r>
            <a:r>
              <a:rPr lang="tr-TR" sz="3100" dirty="0" err="1" smtClean="0">
                <a:solidFill>
                  <a:srgbClr val="800000"/>
                </a:solidFill>
              </a:rPr>
              <a:t>jdlfkjsdbvkh</a:t>
            </a:r>
            <a:r>
              <a:rPr lang="tr-TR" sz="3100" dirty="0" smtClean="0">
                <a:solidFill>
                  <a:srgbClr val="800000"/>
                </a:solidFill>
              </a:rPr>
              <a:t/>
            </a:r>
            <a:br>
              <a:rPr lang="tr-TR" sz="3100" dirty="0" smtClean="0">
                <a:solidFill>
                  <a:srgbClr val="800000"/>
                </a:solidFill>
              </a:rPr>
            </a:br>
            <a:r>
              <a:rPr lang="tr-TR" sz="3100" dirty="0" err="1" smtClean="0">
                <a:solidFill>
                  <a:srgbClr val="800000"/>
                </a:solidFill>
              </a:rPr>
              <a:t>KDJSAfk</a:t>
            </a:r>
            <a:r>
              <a:rPr lang="tr-TR" sz="3100" dirty="0" smtClean="0">
                <a:solidFill>
                  <a:srgbClr val="800000"/>
                </a:solidFill>
              </a:rPr>
              <a:t>&lt;</a:t>
            </a:r>
            <a:r>
              <a:rPr lang="tr-TR" sz="3100" dirty="0" err="1" smtClean="0">
                <a:solidFill>
                  <a:srgbClr val="800000"/>
                </a:solidFill>
              </a:rPr>
              <a:t>jdhlsdg</a:t>
            </a:r>
            <a:r>
              <a:rPr lang="tr-TR" sz="3100" dirty="0" smtClean="0">
                <a:solidFill>
                  <a:srgbClr val="800000"/>
                </a:solidFill>
              </a:rPr>
              <a:t/>
            </a:r>
            <a:br>
              <a:rPr lang="tr-TR" sz="3100" dirty="0" smtClean="0">
                <a:solidFill>
                  <a:srgbClr val="800000"/>
                </a:solidFill>
              </a:rPr>
            </a:br>
            <a:r>
              <a:rPr lang="tr-TR" sz="3100" dirty="0" err="1" smtClean="0">
                <a:solidFill>
                  <a:srgbClr val="800000"/>
                </a:solidFill>
              </a:rPr>
              <a:t>ksjdhgflkajhsdflgkjdf</a:t>
            </a:r>
            <a:r>
              <a:rPr lang="tr-TR" sz="3100" dirty="0" smtClean="0">
                <a:solidFill>
                  <a:srgbClr val="800000"/>
                </a:solidFill>
              </a:rPr>
              <a:t/>
            </a:r>
            <a:br>
              <a:rPr lang="tr-TR" sz="3100" dirty="0" smtClean="0">
                <a:solidFill>
                  <a:srgbClr val="800000"/>
                </a:solidFill>
              </a:rPr>
            </a:br>
            <a:r>
              <a:rPr lang="tr-TR" sz="3100" dirty="0" smtClean="0">
                <a:solidFill>
                  <a:srgbClr val="800000"/>
                </a:solidFill>
              </a:rPr>
              <a:t/>
            </a:r>
            <a:br>
              <a:rPr lang="tr-TR" sz="3100" dirty="0" smtClean="0">
                <a:solidFill>
                  <a:srgbClr val="800000"/>
                </a:solidFill>
              </a:rPr>
            </a:br>
            <a:endParaRPr lang="tr-TR" sz="36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7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5" name="Resim 4"/>
          <p:cNvPicPr/>
          <p:nvPr/>
        </p:nvPicPr>
        <p:blipFill rotWithShape="1">
          <a:blip r:embed="rId2" cstate="print"/>
          <a:srcRect t="9299" b="4079"/>
          <a:stretch/>
        </p:blipFill>
        <p:spPr bwMode="auto">
          <a:xfrm>
            <a:off x="323528" y="970276"/>
            <a:ext cx="8568952" cy="5411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3851921" y="2422400"/>
            <a:ext cx="162000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1.1.1  </a:t>
            </a:r>
            <a:r>
              <a:rPr lang="tr-TR" sz="2400" b="1" dirty="0">
                <a:solidFill>
                  <a:sysClr val="windowText" lastClr="000000"/>
                </a:solidFill>
              </a:rPr>
              <a:t>Satın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Alma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015716" y="1467532"/>
            <a:ext cx="5400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Oval 16"/>
          <p:cNvSpPr/>
          <p:nvPr/>
        </p:nvSpPr>
        <p:spPr>
          <a:xfrm>
            <a:off x="467544" y="2395010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1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39296" y="5373216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Yuvarlatılmış Dikdörtgen 11"/>
          <p:cNvSpPr/>
          <p:nvPr/>
        </p:nvSpPr>
        <p:spPr>
          <a:xfrm>
            <a:off x="6372200" y="4909810"/>
            <a:ext cx="2377764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TİF Tipi Seçilir</a:t>
            </a:r>
          </a:p>
        </p:txBody>
      </p:sp>
    </p:spTree>
    <p:extLst>
      <p:ext uri="{BB962C8B-B14F-4D97-AF65-F5344CB8AC3E}">
        <p14:creationId xmlns:p14="http://schemas.microsoft.com/office/powerpoint/2010/main" xmlns="" val="380799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8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1.1.1  </a:t>
            </a:r>
            <a:r>
              <a:rPr lang="tr-TR" sz="2400" b="1" dirty="0">
                <a:solidFill>
                  <a:sysClr val="windowText" lastClr="000000"/>
                </a:solidFill>
              </a:rPr>
              <a:t>Satın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Alma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7" name="Resim 6"/>
          <p:cNvPicPr/>
          <p:nvPr/>
        </p:nvPicPr>
        <p:blipFill rotWithShape="1">
          <a:blip r:embed="rId2" cstate="print"/>
          <a:srcRect t="9136" b="3589"/>
          <a:stretch/>
        </p:blipFill>
        <p:spPr bwMode="auto">
          <a:xfrm>
            <a:off x="323528" y="970276"/>
            <a:ext cx="8568952" cy="54110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10" name="Dikdörtgen 9"/>
          <p:cNvSpPr/>
          <p:nvPr/>
        </p:nvSpPr>
        <p:spPr>
          <a:xfrm>
            <a:off x="3860594" y="2332028"/>
            <a:ext cx="432000" cy="14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5" name="Resim 14"/>
          <p:cNvPicPr/>
          <p:nvPr/>
        </p:nvPicPr>
        <p:blipFill rotWithShape="1">
          <a:blip r:embed="rId3" cstate="print"/>
          <a:srcRect l="21766" t="22023" r="21245" b="17303"/>
          <a:stretch/>
        </p:blipFill>
        <p:spPr bwMode="auto">
          <a:xfrm>
            <a:off x="1585168" y="3861048"/>
            <a:ext cx="4282976" cy="23042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20" name="Oval 19"/>
          <p:cNvSpPr/>
          <p:nvPr/>
        </p:nvSpPr>
        <p:spPr>
          <a:xfrm>
            <a:off x="2007090" y="1484784"/>
            <a:ext cx="540060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" name="Oval 20"/>
          <p:cNvSpPr/>
          <p:nvPr/>
        </p:nvSpPr>
        <p:spPr>
          <a:xfrm>
            <a:off x="441666" y="2393510"/>
            <a:ext cx="540060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Picture 2" descr="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439296" y="5373216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Yuvarlatılmış Dikdörtgen 13"/>
          <p:cNvSpPr/>
          <p:nvPr/>
        </p:nvSpPr>
        <p:spPr>
          <a:xfrm>
            <a:off x="6372200" y="4909810"/>
            <a:ext cx="2377764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Malzeme Ekle</a:t>
            </a:r>
          </a:p>
        </p:txBody>
      </p:sp>
      <p:sp>
        <p:nvSpPr>
          <p:cNvPr id="17" name="Yuvarlatılmış Dikdörtgen 16"/>
          <p:cNvSpPr/>
          <p:nvPr/>
        </p:nvSpPr>
        <p:spPr>
          <a:xfrm>
            <a:off x="6336428" y="5596813"/>
            <a:ext cx="2377764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Malzeme Adı Yaz</a:t>
            </a:r>
          </a:p>
        </p:txBody>
      </p:sp>
      <p:sp>
        <p:nvSpPr>
          <p:cNvPr id="18" name="Dikdörtgen 17"/>
          <p:cNvSpPr/>
          <p:nvPr/>
        </p:nvSpPr>
        <p:spPr>
          <a:xfrm>
            <a:off x="2171358" y="4185096"/>
            <a:ext cx="684000" cy="10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07999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tr-TR" smtClean="0">
                <a:solidFill>
                  <a:srgbClr val="000000">
                    <a:lumMod val="65000"/>
                    <a:lumOff val="35000"/>
                  </a:srgbClr>
                </a:solidFill>
              </a:rPr>
              <a:pPr/>
              <a:t>9</a:t>
            </a:fld>
            <a:endParaRPr lang="tr-TR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79512" y="139279"/>
            <a:ext cx="6768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2400" b="1" dirty="0">
                <a:solidFill>
                  <a:srgbClr val="FF0000"/>
                </a:solidFill>
              </a:rPr>
              <a:t>1.1. Giriş İşlemleri </a:t>
            </a:r>
            <a:r>
              <a:rPr lang="tr-TR" sz="2400" b="1" dirty="0" smtClean="0">
                <a:solidFill>
                  <a:srgbClr val="FF0000"/>
                </a:solidFill>
              </a:rPr>
              <a:t>: </a:t>
            </a:r>
          </a:p>
          <a:p>
            <a:pPr lvl="0"/>
            <a:r>
              <a:rPr lang="tr-TR" sz="2400" b="1" dirty="0" smtClean="0">
                <a:solidFill>
                  <a:sysClr val="windowText" lastClr="000000"/>
                </a:solidFill>
              </a:rPr>
              <a:t>	1.1.1  </a:t>
            </a:r>
            <a:r>
              <a:rPr lang="tr-TR" sz="2400" b="1" dirty="0">
                <a:solidFill>
                  <a:sysClr val="windowText" lastClr="000000"/>
                </a:solidFill>
              </a:rPr>
              <a:t>Satın </a:t>
            </a:r>
            <a:r>
              <a:rPr lang="tr-TR" sz="2400" b="1" dirty="0" smtClean="0">
                <a:solidFill>
                  <a:sysClr val="windowText" lastClr="000000"/>
                </a:solidFill>
              </a:rPr>
              <a:t>Alma</a:t>
            </a:r>
            <a:r>
              <a:rPr lang="tr-TR" sz="2400" b="1" dirty="0" smtClean="0">
                <a:solidFill>
                  <a:srgbClr val="FF0000"/>
                </a:solidFill>
              </a:rPr>
              <a:t> </a:t>
            </a:r>
            <a:endParaRPr lang="tr-TR" sz="2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pic>
        <p:nvPicPr>
          <p:cNvPr id="6" name="Resim 5"/>
          <p:cNvPicPr/>
          <p:nvPr/>
        </p:nvPicPr>
        <p:blipFill rotWithShape="1">
          <a:blip r:embed="rId2" cstate="print"/>
          <a:srcRect l="21510" t="22707" r="21508" b="16118"/>
          <a:stretch/>
        </p:blipFill>
        <p:spPr bwMode="auto">
          <a:xfrm>
            <a:off x="318346" y="1042284"/>
            <a:ext cx="8574134" cy="46909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540044" y="1685568"/>
            <a:ext cx="1296144" cy="185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3" name="Picture 2" descr="LOGO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633" t="13742" r="16649" b="13215"/>
          <a:stretch/>
        </p:blipFill>
        <p:spPr bwMode="auto">
          <a:xfrm>
            <a:off x="318346" y="5714176"/>
            <a:ext cx="883602" cy="91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Yuvarlatılmış Dikdörtgen 9"/>
          <p:cNvSpPr/>
          <p:nvPr/>
        </p:nvSpPr>
        <p:spPr>
          <a:xfrm>
            <a:off x="6508547" y="5733256"/>
            <a:ext cx="2377764" cy="463406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Malzeme Adı </a:t>
            </a:r>
            <a:r>
              <a:rPr lang="tr-TR" sz="105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Yaz ve Ara</a:t>
            </a:r>
            <a:endParaRPr lang="tr-TR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5047907" y="1671732"/>
            <a:ext cx="470643" cy="1852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99988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1_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1913</TotalTime>
  <Words>834</Words>
  <Application>Microsoft Office PowerPoint</Application>
  <PresentationFormat>Ekran Gösterisi (4:3)</PresentationFormat>
  <Paragraphs>159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1_Ofis Teması</vt:lpstr>
      <vt:lpstr>Slayt 1</vt:lpstr>
      <vt:lpstr>Slayt 2</vt:lpstr>
      <vt:lpstr>Slayt 3</vt:lpstr>
      <vt:lpstr>Slayt 4</vt:lpstr>
      <vt:lpstr>Slayt 5</vt:lpstr>
      <vt:lpstr>Lşsdhflk&lt;jdlfkjsdbvkh KDJSAfk&lt;jdhlsdg ksjdhgflkajhsdflgkjdf  </vt:lpstr>
      <vt:lpstr>Lşsdhflk&lt;jdlfkjsdbvkh KDJSAfk&lt;jdhlsdg ksjdhgflkajhsdflgkjdf  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TAŞINIR MAL YÖNETMELİĞİ  Günay KILIÇ Taşınır Kayıt Yetkilisi</dc:title>
  <dc:creator>lenovo</dc:creator>
  <cp:lastModifiedBy>JAKOP</cp:lastModifiedBy>
  <cp:revision>147</cp:revision>
  <cp:lastPrinted>2016-05-26T07:30:07Z</cp:lastPrinted>
  <dcterms:created xsi:type="dcterms:W3CDTF">2016-05-24T12:53:58Z</dcterms:created>
  <dcterms:modified xsi:type="dcterms:W3CDTF">2016-10-21T10:34:51Z</dcterms:modified>
</cp:coreProperties>
</file>