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403" r:id="rId3"/>
    <p:sldId id="305" r:id="rId4"/>
    <p:sldId id="310" r:id="rId5"/>
    <p:sldId id="311" r:id="rId6"/>
    <p:sldId id="312" r:id="rId7"/>
    <p:sldId id="313" r:id="rId8"/>
    <p:sldId id="314" r:id="rId9"/>
    <p:sldId id="315" r:id="rId10"/>
    <p:sldId id="317" r:id="rId11"/>
    <p:sldId id="318" r:id="rId12"/>
    <p:sldId id="406" r:id="rId13"/>
    <p:sldId id="321" r:id="rId14"/>
    <p:sldId id="319" r:id="rId15"/>
    <p:sldId id="327" r:id="rId16"/>
    <p:sldId id="323" r:id="rId17"/>
    <p:sldId id="343" r:id="rId18"/>
    <p:sldId id="405" r:id="rId19"/>
    <p:sldId id="344" r:id="rId20"/>
    <p:sldId id="329" r:id="rId21"/>
    <p:sldId id="324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41" r:id="rId32"/>
    <p:sldId id="365" r:id="rId33"/>
    <p:sldId id="404" r:id="rId34"/>
    <p:sldId id="339" r:id="rId35"/>
    <p:sldId id="345" r:id="rId36"/>
    <p:sldId id="346" r:id="rId37"/>
    <p:sldId id="347" r:id="rId38"/>
    <p:sldId id="348" r:id="rId39"/>
    <p:sldId id="350" r:id="rId40"/>
    <p:sldId id="351" r:id="rId41"/>
    <p:sldId id="352" r:id="rId42"/>
    <p:sldId id="353" r:id="rId43"/>
    <p:sldId id="355" r:id="rId44"/>
    <p:sldId id="356" r:id="rId45"/>
    <p:sldId id="407" r:id="rId46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A99E-DDB5-4605-AC7D-747B5E188A6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9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1855-5634-46DD-8985-FDB9DD85494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36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11C9-DB74-4CAE-B6CE-DE02CC29A56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12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9ED-49BF-4F75-8AE6-FC8E8A06AB7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74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B2B7-1CC1-4134-8689-78872BFDE5C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58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06EA-3233-442F-B6CD-DA12C005645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99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2C2E-1653-4CC9-BC54-00E4ABFE77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26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52AA-497F-40F2-A2F4-034EF74817D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4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7806-7628-4879-A995-C5A9F14EACE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15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F44-863D-43CD-81F1-C5BDF8BCCFD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17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903-ED4B-4167-A819-AC1DEF5613B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33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C70A-2985-4A71-902C-A4F7B842187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0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63688" y="279370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dirty="0" smtClean="0">
                <a:solidFill>
                  <a:srgbClr val="FF0000"/>
                </a:solidFill>
              </a:rPr>
              <a:t>1.1.3. DEVİR ALMA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98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10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Resim 7"/>
          <p:cNvPicPr/>
          <p:nvPr/>
        </p:nvPicPr>
        <p:blipFill rotWithShape="1">
          <a:blip r:embed="rId2" cstate="print"/>
          <a:srcRect l="32163" t="8098" r="33051" b="4417"/>
          <a:stretch/>
        </p:blipFill>
        <p:spPr bwMode="auto">
          <a:xfrm>
            <a:off x="3707904" y="139279"/>
            <a:ext cx="5078576" cy="6675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Oval 9"/>
          <p:cNvSpPr/>
          <p:nvPr/>
        </p:nvSpPr>
        <p:spPr>
          <a:xfrm>
            <a:off x="3745408" y="1386898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Belirtme Çizgisi 10"/>
          <p:cNvSpPr/>
          <p:nvPr/>
        </p:nvSpPr>
        <p:spPr>
          <a:xfrm>
            <a:off x="179512" y="980728"/>
            <a:ext cx="3428712" cy="5400600"/>
          </a:xfrm>
          <a:prstGeom prst="rightArrowCallou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Oluşturulan Taşınır İşlem Fişi  3 Nüsha halinde çıkartılır</a:t>
            </a:r>
            <a:r>
              <a:rPr lang="tr-TR" dirty="0" smtClean="0">
                <a:solidFill>
                  <a:srgbClr val="FF0000"/>
                </a:solidFill>
              </a:rPr>
              <a:t>;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1- Devir Yapan Kuruma verilir.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  2- Dosyasında Muhafaza Edilir,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  3- İlgili Muhasebe Birimine (Mal Md. / Defterdarlık)</a:t>
            </a:r>
          </a:p>
          <a:p>
            <a:pPr lvl="0"/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dirty="0">
                <a:solidFill>
                  <a:srgbClr val="FF0000"/>
                </a:solidFill>
              </a:rPr>
              <a:t> Islak İmza Atılarak Muhasebeleşmesi sağlanacaktır.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05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448" r="957" b="3927"/>
          <a:stretch/>
        </p:blipFill>
        <p:spPr bwMode="auto">
          <a:xfrm>
            <a:off x="343764" y="1002625"/>
            <a:ext cx="8548716" cy="535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67544" y="246701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516843" y="3493894"/>
            <a:ext cx="684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2134210" y="3751536"/>
            <a:ext cx="634347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4751475" y="5805264"/>
            <a:ext cx="414100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Oluşturulan Devir Alma İşlemi </a:t>
            </a:r>
            <a:r>
              <a:rPr lang="tr-TR" sz="1050" dirty="0" smtClean="0">
                <a:solidFill>
                  <a:schemeClr val="tx1"/>
                </a:solidFill>
              </a:rPr>
              <a:t>İşaretlenerek </a:t>
            </a:r>
            <a:r>
              <a:rPr lang="tr-TR" sz="1050" dirty="0">
                <a:solidFill>
                  <a:schemeClr val="tx1"/>
                </a:solidFill>
              </a:rPr>
              <a:t>‘’Harcama Yönetim Sistemine Gönder’’ Butonuna Basılarak İşlem Sonlandırılır.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4211961" y="3422292"/>
            <a:ext cx="1093986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Resim 20"/>
          <p:cNvPicPr/>
          <p:nvPr/>
        </p:nvPicPr>
        <p:blipFill rotWithShape="1">
          <a:blip r:embed="rId4" cstate="print"/>
          <a:srcRect l="43621" t="48712" r="44439" b="42944"/>
          <a:stretch/>
        </p:blipFill>
        <p:spPr bwMode="auto">
          <a:xfrm>
            <a:off x="3563888" y="4005064"/>
            <a:ext cx="2467707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6605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448" r="957" b="3927"/>
          <a:stretch/>
        </p:blipFill>
        <p:spPr bwMode="auto">
          <a:xfrm>
            <a:off x="343764" y="1002625"/>
            <a:ext cx="8548716" cy="535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67544" y="246701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516843" y="3493894"/>
            <a:ext cx="684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2134210" y="3751536"/>
            <a:ext cx="634347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4751475" y="5805264"/>
            <a:ext cx="414100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Devir Yapan Kurum Muhasebe İşlemini Tamamlamamış ise Devir Alan Kurum Yapılan Devir Alma İşlemini Harcama Yönetim Sistemine Gönderemez.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4211961" y="3422292"/>
            <a:ext cx="1093986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/>
          <p:nvPr/>
        </p:nvPicPr>
        <p:blipFill rotWithShape="1">
          <a:blip r:embed="rId4" cstate="print"/>
          <a:srcRect l="31787" t="47031" r="32740" b="39726"/>
          <a:stretch/>
        </p:blipFill>
        <p:spPr bwMode="auto">
          <a:xfrm>
            <a:off x="2627784" y="3927885"/>
            <a:ext cx="4824536" cy="725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7869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13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242088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 smtClean="0">
                <a:solidFill>
                  <a:srgbClr val="FF0000"/>
                </a:solidFill>
              </a:rPr>
              <a:t>1.1.4. </a:t>
            </a:r>
          </a:p>
          <a:p>
            <a:pPr lvl="0" algn="ctr"/>
            <a:r>
              <a:rPr lang="tr-TR" sz="5400" b="1" dirty="0" smtClean="0">
                <a:solidFill>
                  <a:srgbClr val="FF0000"/>
                </a:solidFill>
              </a:rPr>
              <a:t>İÇ İMKANLARLA ÜRETİLEN TAŞINIRLAR 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35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14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1.1.4  İç İmkanlarla Üretilen Taşınırlar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6" y="1340768"/>
            <a:ext cx="833558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TAŞINIR MAL YÖNETMELİĞİ</a:t>
            </a:r>
          </a:p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İç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İmkânlarla Üretilen Taşınırlar İle Kazı veya Müsadere Yoluyla Edinilen Taşınırların Giriş İşlemleri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/>
              <a:t>MADDE </a:t>
            </a:r>
            <a:r>
              <a:rPr lang="tr-TR" sz="2000" b="1" dirty="0"/>
              <a:t>21 </a:t>
            </a:r>
            <a:r>
              <a:rPr lang="tr-TR" sz="2000" b="1" dirty="0" smtClean="0"/>
              <a:t>–(</a:t>
            </a:r>
            <a:r>
              <a:rPr lang="tr-TR" sz="2000" b="1" dirty="0"/>
              <a:t>Değişik: </a:t>
            </a:r>
            <a:r>
              <a:rPr lang="tr-TR" sz="2000" b="1" dirty="0" smtClean="0"/>
              <a:t>14/3/2016-2016/8646 </a:t>
            </a:r>
            <a:r>
              <a:rPr lang="tr-TR" sz="2000" b="1" dirty="0"/>
              <a:t>K</a:t>
            </a:r>
            <a:r>
              <a:rPr lang="tr-TR" sz="2000" b="1" dirty="0" smtClean="0"/>
              <a:t>.)</a:t>
            </a:r>
          </a:p>
          <a:p>
            <a:endParaRPr lang="tr-TR" sz="2000" b="1" dirty="0"/>
          </a:p>
          <a:p>
            <a:pPr algn="just"/>
            <a:r>
              <a:rPr lang="tr-TR" sz="1600" dirty="0" smtClean="0"/>
              <a:t>    </a:t>
            </a:r>
            <a:r>
              <a:rPr lang="tr-TR" sz="1600" b="1" dirty="0" smtClean="0"/>
              <a:t>(</a:t>
            </a:r>
            <a:r>
              <a:rPr lang="tr-TR" sz="1600" b="1" dirty="0"/>
              <a:t>1)</a:t>
            </a:r>
            <a:r>
              <a:rPr lang="tr-TR" sz="1600" dirty="0"/>
              <a:t> Aşağıda belirtildiği şekilde edinilen taşınırlar, değer tespit </a:t>
            </a:r>
            <a:r>
              <a:rPr lang="tr-TR" sz="1600" dirty="0" smtClean="0"/>
              <a:t>komisyonu tarafından </a:t>
            </a:r>
            <a:r>
              <a:rPr lang="tr-TR" sz="1600" dirty="0"/>
              <a:t>belirlenecek gerçeğe </a:t>
            </a:r>
            <a:r>
              <a:rPr lang="tr-TR" sz="1600" dirty="0" smtClean="0"/>
              <a:t>uygun değer </a:t>
            </a:r>
            <a:r>
              <a:rPr lang="tr-TR" sz="1600" dirty="0"/>
              <a:t>üzerinden Taşınır İşlem Fişi düzenlenerek giriş kaydedilir</a:t>
            </a:r>
            <a:r>
              <a:rPr lang="tr-TR" sz="1600" dirty="0" smtClean="0"/>
              <a:t>: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b="1" dirty="0" smtClean="0"/>
              <a:t>         a</a:t>
            </a:r>
            <a:r>
              <a:rPr lang="tr-TR" sz="1600" b="1" dirty="0"/>
              <a:t>)</a:t>
            </a:r>
            <a:r>
              <a:rPr lang="tr-TR" sz="1600" dirty="0"/>
              <a:t> Kamu idarelerinin kendi kullanımları </a:t>
            </a:r>
            <a:r>
              <a:rPr lang="tr-TR" sz="1600" dirty="0" smtClean="0"/>
              <a:t>için </a:t>
            </a:r>
            <a:r>
              <a:rPr lang="tr-TR" sz="1600" dirty="0"/>
              <a:t>iç imkânlarıyla üretilen taşınırlar. </a:t>
            </a:r>
          </a:p>
          <a:p>
            <a:pPr algn="just"/>
            <a:r>
              <a:rPr lang="tr-TR" sz="1600" b="1" dirty="0"/>
              <a:t>         b)</a:t>
            </a:r>
            <a:r>
              <a:rPr lang="tr-TR" sz="1600" dirty="0"/>
              <a:t> Kamu idarelerinin mülkiyetindeki arazilerde yetiştirilen ağaçlardan üretilen ekonomik değere sahip kereste, </a:t>
            </a:r>
            <a:r>
              <a:rPr lang="tr-TR" sz="1600" dirty="0" smtClean="0"/>
              <a:t>odun</a:t>
            </a:r>
            <a:r>
              <a:rPr lang="tr-TR" sz="1600" dirty="0"/>
              <a:t>, meyve gibi ürünler.</a:t>
            </a:r>
          </a:p>
          <a:p>
            <a:pPr algn="just"/>
            <a:r>
              <a:rPr lang="tr-TR" sz="1600" dirty="0" smtClean="0"/>
              <a:t>         </a:t>
            </a:r>
            <a:r>
              <a:rPr lang="tr-TR" sz="1600" b="1" dirty="0"/>
              <a:t>c)</a:t>
            </a:r>
            <a:r>
              <a:rPr lang="tr-TR" sz="1600" dirty="0"/>
              <a:t> Kamu idaresince yaptırılan arkeolojik kazılarda bulunan </a:t>
            </a:r>
            <a:r>
              <a:rPr lang="tr-TR" sz="1600" dirty="0" err="1"/>
              <a:t>etnografik</a:t>
            </a:r>
            <a:r>
              <a:rPr lang="tr-TR" sz="1600" dirty="0"/>
              <a:t> eser </a:t>
            </a:r>
            <a:r>
              <a:rPr lang="tr-TR" sz="1600" dirty="0" smtClean="0"/>
              <a:t>veya </a:t>
            </a:r>
            <a:r>
              <a:rPr lang="tr-TR" sz="1600" dirty="0"/>
              <a:t>diğer taşınırlardan ilgili </a:t>
            </a:r>
            <a:r>
              <a:rPr lang="tr-TR" sz="1600" dirty="0" smtClean="0"/>
              <a:t>mevzuatına </a:t>
            </a:r>
            <a:r>
              <a:rPr lang="tr-TR" sz="1600" dirty="0"/>
              <a:t>göre müzelerde sergilenen taşınırlar.</a:t>
            </a:r>
          </a:p>
          <a:p>
            <a:pPr algn="just"/>
            <a:r>
              <a:rPr lang="tr-TR" sz="1600" dirty="0" smtClean="0"/>
              <a:t>         </a:t>
            </a:r>
            <a:r>
              <a:rPr lang="tr-TR" sz="1600" b="1" dirty="0"/>
              <a:t>ç)</a:t>
            </a:r>
            <a:r>
              <a:rPr lang="tr-TR" sz="1600" dirty="0"/>
              <a:t> Mahkeme kararıyla müsaderesine karar verilenler ile idari </a:t>
            </a:r>
            <a:r>
              <a:rPr lang="tr-TR" sz="1600" dirty="0" smtClean="0"/>
              <a:t>yaptırımla mülkiyeti </a:t>
            </a:r>
            <a:r>
              <a:rPr lang="tr-TR" sz="1600" dirty="0"/>
              <a:t>kamuya geçirilmesi </a:t>
            </a:r>
            <a:r>
              <a:rPr lang="tr-TR" sz="1600" dirty="0" smtClean="0"/>
              <a:t>kesinleşen </a:t>
            </a:r>
            <a:r>
              <a:rPr lang="tr-TR" sz="1600" dirty="0"/>
              <a:t>taşınırlar</a:t>
            </a:r>
            <a:r>
              <a:rPr lang="tr-TR" sz="1600" dirty="0" smtClean="0"/>
              <a:t>.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dirty="0" smtClean="0"/>
              <a:t>    </a:t>
            </a:r>
            <a:r>
              <a:rPr lang="tr-TR" sz="1600" b="1" dirty="0" smtClean="0"/>
              <a:t>(2</a:t>
            </a:r>
            <a:r>
              <a:rPr lang="tr-TR" sz="1600" b="1" dirty="0"/>
              <a:t>)</a:t>
            </a:r>
            <a:r>
              <a:rPr lang="tr-TR" sz="1600" dirty="0"/>
              <a:t> Birinci fıkranın (ç) bendinde belirtilen </a:t>
            </a:r>
            <a:r>
              <a:rPr lang="tr-TR" sz="1600" dirty="0" smtClean="0"/>
              <a:t>taşınırlardan </a:t>
            </a:r>
            <a:r>
              <a:rPr lang="tr-TR" sz="1600" dirty="0"/>
              <a:t>kullanılamayacaklar kayda </a:t>
            </a:r>
            <a:r>
              <a:rPr lang="tr-TR" sz="1600" dirty="0" smtClean="0"/>
              <a:t>alınmaksızın ilgili mevzuatında </a:t>
            </a:r>
            <a:r>
              <a:rPr lang="tr-TR" sz="1600" dirty="0"/>
              <a:t>belirlendiği şekilde tasfiye edilir.</a:t>
            </a:r>
          </a:p>
        </p:txBody>
      </p:sp>
    </p:spTree>
    <p:extLst>
      <p:ext uri="{BB962C8B-B14F-4D97-AF65-F5344CB8AC3E}">
        <p14:creationId xmlns:p14="http://schemas.microsoft.com/office/powerpoint/2010/main" xmlns="" val="406605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293771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 smtClean="0">
                <a:solidFill>
                  <a:srgbClr val="FF0000"/>
                </a:solidFill>
              </a:rPr>
              <a:t>1.1.5. İADE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3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16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1.1.5 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İade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5720" y="1021953"/>
            <a:ext cx="87007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TAŞINIR MAL YÖNETMELİĞİ</a:t>
            </a:r>
          </a:p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İade Edilen Taşınırların Girişi</a:t>
            </a:r>
            <a:r>
              <a:rPr lang="tr-TR" sz="1600" dirty="0" smtClean="0">
                <a:latin typeface="Arial" panose="020B0604020202020204" pitchFamily="34" charset="0"/>
                <a:cs typeface="Arial" pitchFamily="34" charset="0"/>
              </a:rPr>
              <a:t>           </a:t>
            </a:r>
          </a:p>
          <a:p>
            <a:endParaRPr lang="tr-TR" sz="16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Kullanıma verilen tüketim malzemelerinden herhangi bir nedenle iade edilenler, iadeyi yapan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birim yetkilisinin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onayını taşıyan ve iade edilen malzemenin cins ve miktarını belirten belge karşılığında teslim alınır ve Taşınır İşlem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Fişi düzenlenerek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tekrar giriş kaydedilir. Fişin birinci nüshası taşınırları iade edene verilir.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Yönetmelik eki taşınır kod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listesinde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malzemesi olarak sınıflandırılan taşınırlardan, üzerine kayıt yapmak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yeniden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formatlanmak ya da doldurulmak suretiyle tekrar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olanların, görevin tamamlanmasını takiben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ambara iadesi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zorunludur. Bu şekilde iade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taşınırlar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hakkında birinci fıkraya göre işlem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(3) (Değişik: 14/3/2016-2016/8646 K.) </a:t>
            </a: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Kullanıma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verilen dayanıklı taşınırlardan, herhangi bir nedenle ilgililerince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iade edilenler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Taşınır İşlem Fişi düzenlenmez. Bu taşınırların kullanıma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verilmelerinde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düzenlenmiş olan Taşınır Teslim Belgesi,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taşınırın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geri alındığına ilişkin ilgili bölümü imzalanarak kişiye geri verilir ve kayıtlar buna göre güncellenir.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08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17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293771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 smtClean="0">
                <a:solidFill>
                  <a:srgbClr val="FF0000"/>
                </a:solidFill>
              </a:rPr>
              <a:t>1.1.6. DÜZELTME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85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18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1.1.6  Düzeltme 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5536" y="1340768"/>
            <a:ext cx="833558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TAŞINIR MAL YÖNETMELİĞİ</a:t>
            </a:r>
          </a:p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Kayıt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Hatalarının Düzeltilmesi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/>
              <a:t>EK </a:t>
            </a:r>
            <a:r>
              <a:rPr lang="tr-TR" sz="2000" b="1" dirty="0"/>
              <a:t>MADDE 1 </a:t>
            </a:r>
            <a:r>
              <a:rPr lang="tr-TR" sz="2000" b="1" dirty="0" smtClean="0"/>
              <a:t>–(</a:t>
            </a:r>
            <a:r>
              <a:rPr lang="tr-TR" sz="2000" b="1" dirty="0"/>
              <a:t>Ek: </a:t>
            </a:r>
            <a:r>
              <a:rPr lang="tr-TR" sz="2000" b="1" dirty="0" smtClean="0"/>
              <a:t>8/10/2012-2012/3832 </a:t>
            </a:r>
            <a:r>
              <a:rPr lang="tr-TR" sz="2000" b="1" dirty="0"/>
              <a:t>K</a:t>
            </a:r>
            <a:r>
              <a:rPr lang="tr-TR" sz="2000" b="1" dirty="0" smtClean="0"/>
              <a:t>.)</a:t>
            </a:r>
          </a:p>
          <a:p>
            <a:endParaRPr lang="tr-TR" sz="2000" dirty="0"/>
          </a:p>
          <a:p>
            <a:pPr algn="just"/>
            <a:r>
              <a:rPr lang="tr-TR" b="1" dirty="0" smtClean="0"/>
              <a:t>    (1)</a:t>
            </a:r>
            <a:r>
              <a:rPr lang="tr-TR" dirty="0" smtClean="0"/>
              <a:t> Taşınırın </a:t>
            </a:r>
            <a:r>
              <a:rPr lang="tr-TR" dirty="0"/>
              <a:t>kodunda, birim maliyet bedelinde veya miktarında hata yapılması durumunda, </a:t>
            </a:r>
            <a:r>
              <a:rPr lang="tr-TR" dirty="0" smtClean="0"/>
              <a:t>harcama yetkilisinin onayı üzerine </a:t>
            </a:r>
            <a:r>
              <a:rPr lang="tr-TR" dirty="0"/>
              <a:t>düzenlenecek yeni Taşınır İşlem Fişiyle hatalı kaydın çıkış işlemi yapılır. Daha </a:t>
            </a:r>
            <a:r>
              <a:rPr lang="tr-TR" dirty="0" smtClean="0"/>
              <a:t>sonra düzenlenecek </a:t>
            </a:r>
            <a:r>
              <a:rPr lang="tr-TR" dirty="0"/>
              <a:t>Taşınır İşlem Fişiyle de doğru verinin girişi yapılmak suretiyle hata düzeltilir. </a:t>
            </a:r>
            <a:r>
              <a:rPr lang="tr-TR" dirty="0" smtClean="0"/>
              <a:t>Muhasebe kayıtlarını etkileyen </a:t>
            </a:r>
            <a:r>
              <a:rPr lang="tr-TR" dirty="0"/>
              <a:t>düzeltmelere ilişkin Taşınır </a:t>
            </a:r>
            <a:r>
              <a:rPr lang="tr-TR" dirty="0" err="1" smtClean="0"/>
              <a:t>İşlemFişlerinin</a:t>
            </a:r>
            <a:r>
              <a:rPr lang="tr-TR" dirty="0" smtClean="0"/>
              <a:t> </a:t>
            </a:r>
            <a:r>
              <a:rPr lang="tr-TR" dirty="0"/>
              <a:t>bir nüshası muhasebe birimine gönderilir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    </a:t>
            </a:r>
            <a:r>
              <a:rPr lang="tr-TR" b="1" dirty="0" smtClean="0"/>
              <a:t>(</a:t>
            </a:r>
            <a:r>
              <a:rPr lang="tr-TR" b="1" dirty="0"/>
              <a:t>2) </a:t>
            </a:r>
            <a:r>
              <a:rPr lang="tr-TR" dirty="0"/>
              <a:t>Mahsup dönemi sonuna kadar tespit edilen kayıt hataları, ilgili olduğu yılın hesaplarına; daha sonra </a:t>
            </a:r>
            <a:r>
              <a:rPr lang="tr-TR" dirty="0" smtClean="0"/>
              <a:t>tespit edilen </a:t>
            </a:r>
            <a:r>
              <a:rPr lang="tr-TR" dirty="0"/>
              <a:t>kayıt hataları ise cari yıl hesaplarına </a:t>
            </a:r>
            <a:r>
              <a:rPr lang="tr-TR" dirty="0" err="1"/>
              <a:t>mâledilerek</a:t>
            </a:r>
            <a:r>
              <a:rPr lang="tr-TR" dirty="0"/>
              <a:t> düzeltilir.</a:t>
            </a:r>
          </a:p>
        </p:txBody>
      </p:sp>
    </p:spTree>
    <p:extLst>
      <p:ext uri="{BB962C8B-B14F-4D97-AF65-F5344CB8AC3E}">
        <p14:creationId xmlns:p14="http://schemas.microsoft.com/office/powerpoint/2010/main" xmlns="" val="289206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19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1.1.6  Düzeltme 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343764" y="995259"/>
            <a:ext cx="8548716" cy="5343311"/>
            <a:chOff x="343764" y="995259"/>
            <a:chExt cx="8548716" cy="5343311"/>
          </a:xfrm>
        </p:grpSpPr>
        <p:pic>
          <p:nvPicPr>
            <p:cNvPr id="7" name="Resim 6"/>
            <p:cNvPicPr/>
            <p:nvPr/>
          </p:nvPicPr>
          <p:blipFill rotWithShape="1">
            <a:blip r:embed="rId2" cstate="print"/>
            <a:srcRect l="19947" t="15092" r="40574" b="26135"/>
            <a:stretch/>
          </p:blipFill>
          <p:spPr bwMode="auto">
            <a:xfrm>
              <a:off x="343764" y="995259"/>
              <a:ext cx="8548716" cy="534331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8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633" t="13742" r="16649" b="13215"/>
            <a:stretch/>
          </p:blipFill>
          <p:spPr bwMode="auto">
            <a:xfrm>
              <a:off x="422160" y="5373216"/>
              <a:ext cx="883602" cy="91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4422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6" y="1340768"/>
            <a:ext cx="83355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TAŞINIR MAL YÖNETMELİĞİ</a:t>
            </a:r>
          </a:p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Devir Alınan Taşınırların Girişi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MADDE </a:t>
            </a:r>
            <a:r>
              <a:rPr lang="tr-TR" sz="2000" b="1" dirty="0"/>
              <a:t>19 </a:t>
            </a:r>
            <a:r>
              <a:rPr lang="tr-TR" sz="2000" b="1" dirty="0" smtClean="0"/>
              <a:t>–</a:t>
            </a:r>
          </a:p>
          <a:p>
            <a:endParaRPr lang="tr-TR" sz="2000" dirty="0"/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Kamu idarelerince 31 inci madde hükümlerine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bedelsiz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devir alınan taşınırlar,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devreden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idarenin Taşınır İşlem Fişinde gösterilen değer esas alınarak düzenlenecek Taşınır İşlem Fişi ile giriş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kaydedilir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Fişin bir nüshası yedi gün içerisinde devreden idarenin çıkış kaydına esas Taşınır İşlem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Fişine bağlanmak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gönderilir. Devralan idarenin yapmış olduğu taşıma giderleri taşınırın değeri ile ilişkilendirilmez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Aynı kamu idaresinin muhtelif harcama birimlerinin ambarları arasında devredilen taşınırların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alınmasında da Taşınır İşlem Fişi düzenlenir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Fişin birinci nüshası ilgili taşınır kayıt yetkilisine verilir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Aynı harcama biriminin ambarları arasındaki taşınır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devirlerinde düzenlenen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Taşınır İşlem Fişi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muhasebe birimine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gönderilmez.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41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293771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 smtClean="0">
                <a:solidFill>
                  <a:srgbClr val="FF0000"/>
                </a:solidFill>
              </a:rPr>
              <a:t>1.1.7. ENVANTER GİRİŞİ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39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21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4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Girişi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6" y="2415753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Ambar Kayıtlarında bulunmayan ve kayıt altına alınmamış taşınırlar aşağıda belirtilen şekilde ‘’Envanter Girişi’’ yapılmak suretiyle kayıt altına alınarak muhasebeleşmesi sağlanır.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08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 rotWithShape="1">
          <a:blip r:embed="rId2" cstate="print"/>
          <a:srcRect t="9325" b="4417"/>
          <a:stretch/>
        </p:blipFill>
        <p:spPr bwMode="auto">
          <a:xfrm>
            <a:off x="343764" y="1002625"/>
            <a:ext cx="8548716" cy="53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4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Girişi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932040" y="1484784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467544" y="242088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347864" y="2444903"/>
            <a:ext cx="216024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6732240" y="4797152"/>
            <a:ext cx="1763017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TİF Tipi Seçilir</a:t>
            </a:r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23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4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Girişi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448" b="4295"/>
          <a:stretch/>
        </p:blipFill>
        <p:spPr bwMode="auto">
          <a:xfrm>
            <a:off x="343764" y="1002625"/>
            <a:ext cx="8548716" cy="53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Resim 8"/>
          <p:cNvPicPr/>
          <p:nvPr/>
        </p:nvPicPr>
        <p:blipFill rotWithShape="1">
          <a:blip r:embed="rId3" cstate="print"/>
          <a:srcRect l="21766" t="22023" r="21245" b="17303"/>
          <a:stretch/>
        </p:blipFill>
        <p:spPr bwMode="auto">
          <a:xfrm>
            <a:off x="1585168" y="3861048"/>
            <a:ext cx="428297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Oval 10"/>
          <p:cNvSpPr/>
          <p:nvPr/>
        </p:nvSpPr>
        <p:spPr>
          <a:xfrm>
            <a:off x="5037052" y="1477198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441666" y="2393510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3322034" y="2348881"/>
            <a:ext cx="432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1574723" y="4166332"/>
            <a:ext cx="1269085" cy="167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6372200" y="4244580"/>
            <a:ext cx="241108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Ekle</a:t>
            </a:r>
          </a:p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Adı veya ambar adı Yaz </a:t>
            </a:r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24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4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Girişi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l="21741" t="22331" r="20972" b="16687"/>
          <a:stretch/>
        </p:blipFill>
        <p:spPr bwMode="auto">
          <a:xfrm>
            <a:off x="328780" y="1002625"/>
            <a:ext cx="8563699" cy="53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585168" y="1740212"/>
            <a:ext cx="1216516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18346" y="5714176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5077500" y="1731586"/>
            <a:ext cx="358596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7092280" y="5517232"/>
            <a:ext cx="1656184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Adı Yaz ve Ara </a:t>
            </a:r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4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Girişi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l="21741" t="22331" r="20972" b="16687"/>
          <a:stretch/>
        </p:blipFill>
        <p:spPr bwMode="auto">
          <a:xfrm>
            <a:off x="328780" y="1002625"/>
            <a:ext cx="8563699" cy="4711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Resim 5"/>
          <p:cNvPicPr/>
          <p:nvPr/>
        </p:nvPicPr>
        <p:blipFill rotWithShape="1">
          <a:blip r:embed="rId3" cstate="print"/>
          <a:srcRect l="36305" t="37055" r="35259" b="25644"/>
          <a:stretch/>
        </p:blipFill>
        <p:spPr bwMode="auto">
          <a:xfrm>
            <a:off x="1206292" y="3665231"/>
            <a:ext cx="3191286" cy="2959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22690" y="5714176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346418" y="2170360"/>
            <a:ext cx="8373153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7020826" y="5705550"/>
            <a:ext cx="1898436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Malzeme ekle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5473600" y="1650952"/>
            <a:ext cx="864096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4831297" y="6193043"/>
            <a:ext cx="4122213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İlgili Bölümler </a:t>
            </a:r>
            <a:r>
              <a:rPr lang="tr-TR" sz="1050" dirty="0" smtClean="0">
                <a:solidFill>
                  <a:schemeClr val="tx1"/>
                </a:solidFill>
              </a:rPr>
              <a:t>doldurularak  </a:t>
            </a:r>
            <a:r>
              <a:rPr lang="tr-TR" sz="1050" dirty="0">
                <a:solidFill>
                  <a:schemeClr val="tx1"/>
                </a:solidFill>
              </a:rPr>
              <a:t>‘’Kaydet’’ Butonuna Basılır.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4831743" y="5723068"/>
            <a:ext cx="2162301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Malzeme seç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3342238" y="6292068"/>
            <a:ext cx="432048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2699792" y="4221087"/>
            <a:ext cx="1296143" cy="1733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26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4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Girişi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t="9080" b="4417"/>
          <a:stretch/>
        </p:blipFill>
        <p:spPr bwMode="auto">
          <a:xfrm>
            <a:off x="349568" y="1026465"/>
            <a:ext cx="8542911" cy="532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053074" y="5066849"/>
            <a:ext cx="288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932041" y="1521058"/>
            <a:ext cx="720079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458918" y="2446766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5580112" y="5773906"/>
            <a:ext cx="3168352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>
                <a:solidFill>
                  <a:schemeClr val="tx1"/>
                </a:solidFill>
              </a:rPr>
              <a:t>‘’Kaydet’’ Butonuna Basılarak İşleme Devam edilir.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3320486" y="2933570"/>
            <a:ext cx="936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7073528" y="2932114"/>
            <a:ext cx="738832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5580112" y="5238492"/>
            <a:ext cx="3168352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Tarih ve Dayandığı Belge Numarası Doldurulur.</a:t>
            </a:r>
            <a:endParaRPr lang="tr-T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27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4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Girişi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t="9448" r="818" b="4540"/>
          <a:stretch/>
        </p:blipFill>
        <p:spPr bwMode="auto">
          <a:xfrm>
            <a:off x="349568" y="1026464"/>
            <a:ext cx="8542910" cy="532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40418" y="2500516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4355976" y="5589240"/>
            <a:ext cx="4417484" cy="4680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Onaylama İşlemlerine Gidilerek Onaysız Taşınır İşlem Fişi Onaylanır.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051720" y="2780928"/>
            <a:ext cx="2664296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 rotWithShape="1">
          <a:blip r:embed="rId2" cstate="print"/>
          <a:srcRect t="9325" r="818" b="4173"/>
          <a:stretch/>
        </p:blipFill>
        <p:spPr bwMode="auto">
          <a:xfrm>
            <a:off x="349568" y="1026464"/>
            <a:ext cx="8542910" cy="532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28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4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Girişi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95536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67544" y="2494396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/>
          <p:nvPr/>
        </p:nvPicPr>
        <p:blipFill rotWithShape="1">
          <a:blip r:embed="rId4" cstate="print"/>
          <a:srcRect l="32094" t="7975" r="32982" b="4663"/>
          <a:stretch/>
        </p:blipFill>
        <p:spPr bwMode="auto">
          <a:xfrm>
            <a:off x="2073136" y="2578018"/>
            <a:ext cx="2786896" cy="3731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Oval 11"/>
          <p:cNvSpPr/>
          <p:nvPr/>
        </p:nvSpPr>
        <p:spPr>
          <a:xfrm>
            <a:off x="2073136" y="329047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5171570" y="5661248"/>
            <a:ext cx="3553388" cy="53013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Onaylama İşlemlerine Gidilerek Onaysız Taşınır İşlem Fişi Onaylanır ve TİF Oluşturulur.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103476" y="2327616"/>
            <a:ext cx="6284948" cy="146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3365116" y="1971588"/>
            <a:ext cx="288033" cy="167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29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         </a:t>
            </a:r>
            <a:r>
              <a:rPr lang="tr-TR" sz="20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0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000" b="1" dirty="0" smtClean="0">
                <a:solidFill>
                  <a:sysClr val="windowText" lastClr="000000"/>
                </a:solidFill>
              </a:rPr>
              <a:t>Girişi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l="32094" t="7975" r="32982" b="4663"/>
          <a:stretch/>
        </p:blipFill>
        <p:spPr bwMode="auto">
          <a:xfrm>
            <a:off x="3356577" y="189308"/>
            <a:ext cx="5052697" cy="662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Oval 8"/>
          <p:cNvSpPr/>
          <p:nvPr/>
        </p:nvSpPr>
        <p:spPr>
          <a:xfrm>
            <a:off x="3491880" y="1484784"/>
            <a:ext cx="792088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Belirtme Çizgisi 9"/>
          <p:cNvSpPr/>
          <p:nvPr/>
        </p:nvSpPr>
        <p:spPr>
          <a:xfrm>
            <a:off x="179512" y="980728"/>
            <a:ext cx="3171797" cy="5400600"/>
          </a:xfrm>
          <a:prstGeom prst="rightArrowCallou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Oluşturulan Taşınır İşlem Fişi  2 Nüsha halinde çıkartılır</a:t>
            </a:r>
            <a:r>
              <a:rPr lang="tr-TR" dirty="0" smtClean="0">
                <a:solidFill>
                  <a:srgbClr val="FF0000"/>
                </a:solidFill>
              </a:rPr>
              <a:t>;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1- Dosyasında Muhafaza Edilir,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  2- İlgili Muhasebe Birimine (Mal Md. / Defterdarlık)</a:t>
            </a:r>
          </a:p>
          <a:p>
            <a:pPr lvl="0"/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dirty="0">
                <a:solidFill>
                  <a:srgbClr val="FF0000"/>
                </a:solidFill>
              </a:rPr>
              <a:t> Islak İmza Atılarak Muhasebeleşmesi sağlanacaktır.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/>
          <p:nvPr/>
        </p:nvPicPr>
        <p:blipFill rotWithShape="1">
          <a:blip r:embed="rId2" cstate="print"/>
          <a:srcRect t="9080" r="888" b="4050"/>
          <a:stretch/>
        </p:blipFill>
        <p:spPr bwMode="auto">
          <a:xfrm>
            <a:off x="343764" y="970276"/>
            <a:ext cx="8548716" cy="5385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87656" y="5427972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Resim 14"/>
          <p:cNvPicPr/>
          <p:nvPr/>
        </p:nvPicPr>
        <p:blipFill rotWithShape="1">
          <a:blip r:embed="rId4" cstate="print"/>
          <a:srcRect l="28214" t="31752" r="27280" b="25912"/>
          <a:stretch/>
        </p:blipFill>
        <p:spPr bwMode="auto">
          <a:xfrm>
            <a:off x="2123728" y="2789521"/>
            <a:ext cx="4176464" cy="244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Yuvarlatılmış Dikdörtgen 15"/>
          <p:cNvSpPr/>
          <p:nvPr/>
        </p:nvSpPr>
        <p:spPr>
          <a:xfrm>
            <a:off x="4751475" y="5805264"/>
            <a:ext cx="414100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Sisteme ilk girildiğinde ‘’Bekleyen İşlemler ‘’ bulunmaktadır uyarısı gelmektedir</a:t>
            </a:r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30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1.1.7  </a:t>
            </a:r>
            <a:r>
              <a:rPr lang="tr-TR" sz="2400" b="1" dirty="0">
                <a:solidFill>
                  <a:sysClr val="windowText" lastClr="000000"/>
                </a:solidFill>
              </a:rPr>
              <a:t>Envanter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Girişi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t="9447" r="956" b="3926"/>
          <a:stretch/>
        </p:blipFill>
        <p:spPr bwMode="auto">
          <a:xfrm>
            <a:off x="349568" y="1026463"/>
            <a:ext cx="8542910" cy="532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67544" y="246701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/>
          <p:nvPr/>
        </p:nvPicPr>
        <p:blipFill rotWithShape="1">
          <a:blip r:embed="rId4" cstate="print"/>
          <a:srcRect l="43621" t="48712" r="44439" b="42944"/>
          <a:stretch/>
        </p:blipFill>
        <p:spPr bwMode="auto">
          <a:xfrm>
            <a:off x="3759532" y="4293096"/>
            <a:ext cx="2467707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Yuvarlatılmış Dikdörtgen 16"/>
          <p:cNvSpPr/>
          <p:nvPr/>
        </p:nvSpPr>
        <p:spPr>
          <a:xfrm>
            <a:off x="3923928" y="5513481"/>
            <a:ext cx="4787768" cy="77408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Oluşturulan Envanter Girişi İşlemi İşaretlenecek ve ‘’Harcama Yönetim Sistemine Gönder’’ Butonuna Basılarak İşlem Sonlandırılır.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87876" y="3506089"/>
            <a:ext cx="720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2607532" y="1818962"/>
            <a:ext cx="1152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134210" y="3751536"/>
            <a:ext cx="634347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4211961" y="3422292"/>
            <a:ext cx="1093986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19672" y="2793702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dirty="0" smtClean="0">
                <a:solidFill>
                  <a:srgbClr val="FF0000"/>
                </a:solidFill>
              </a:rPr>
              <a:t>1.2. ÇIKIŞ İŞLEMLERİ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293771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 smtClean="0">
                <a:solidFill>
                  <a:srgbClr val="FF0000"/>
                </a:solidFill>
              </a:rPr>
              <a:t>1.2.1. DEVRETME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76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33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6" y="1340768"/>
            <a:ext cx="83355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TAŞINIR MAL YÖNETMELİĞİ</a:t>
            </a:r>
          </a:p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Devir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Suretiyle Çıkış</a:t>
            </a:r>
          </a:p>
          <a:p>
            <a:pPr algn="ctr"/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/>
              <a:t>MADDE </a:t>
            </a:r>
            <a:r>
              <a:rPr lang="tr-TR" sz="2000" b="1" dirty="0"/>
              <a:t>24 </a:t>
            </a:r>
            <a:r>
              <a:rPr lang="tr-TR" sz="2000" b="1" dirty="0" smtClean="0"/>
              <a:t>–</a:t>
            </a:r>
          </a:p>
          <a:p>
            <a:endParaRPr lang="tr-TR" sz="2000" b="1" dirty="0"/>
          </a:p>
          <a:p>
            <a:pPr algn="just"/>
            <a:r>
              <a:rPr lang="tr-TR" sz="2000" b="1" dirty="0" smtClean="0"/>
              <a:t>    </a:t>
            </a:r>
            <a:r>
              <a:rPr lang="tr-TR" b="1" dirty="0" smtClean="0"/>
              <a:t>(</a:t>
            </a:r>
            <a:r>
              <a:rPr lang="tr-TR" b="1" dirty="0"/>
              <a:t>1)</a:t>
            </a:r>
            <a:r>
              <a:rPr lang="tr-TR" dirty="0"/>
              <a:t> Kamu idarelerince 31 inci madde hükümlerine göre bedelsiz olarak devredilen </a:t>
            </a:r>
            <a:r>
              <a:rPr lang="tr-TR" dirty="0" smtClean="0"/>
              <a:t>taşınırların çıkışı </a:t>
            </a:r>
            <a:r>
              <a:rPr lang="tr-TR" dirty="0"/>
              <a:t>Taşınır İşlem Fişi düzenlenerek yapılır. Fişin bir nüshası taşınırın devredildiği idareye verilir. Devir alan </a:t>
            </a:r>
            <a:r>
              <a:rPr lang="tr-TR" dirty="0" smtClean="0"/>
              <a:t>idareden alınan </a:t>
            </a:r>
            <a:r>
              <a:rPr lang="tr-TR" dirty="0"/>
              <a:t>Fiş, düzenlenen Fişin ekine bağlanır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    </a:t>
            </a:r>
            <a:r>
              <a:rPr lang="tr-TR" b="1" dirty="0" smtClean="0"/>
              <a:t>(</a:t>
            </a:r>
            <a:r>
              <a:rPr lang="tr-TR" b="1" dirty="0"/>
              <a:t>2)</a:t>
            </a:r>
            <a:r>
              <a:rPr lang="tr-TR" dirty="0"/>
              <a:t> Aynı kamu idaresinin muhtelif harcama birimlerinin ambarları </a:t>
            </a:r>
            <a:r>
              <a:rPr lang="tr-TR" dirty="0" smtClean="0"/>
              <a:t>arasında devredilen </a:t>
            </a:r>
            <a:r>
              <a:rPr lang="tr-TR" dirty="0"/>
              <a:t>taşınırlar için de </a:t>
            </a:r>
            <a:r>
              <a:rPr lang="tr-TR" dirty="0" smtClean="0"/>
              <a:t>Taşınır İşlem </a:t>
            </a:r>
            <a:r>
              <a:rPr lang="tr-TR" dirty="0"/>
              <a:t>Fişi düzenlenir ve Fişin birinci nüshası devredilen harcama </a:t>
            </a:r>
            <a:r>
              <a:rPr lang="tr-TR" dirty="0" smtClean="0"/>
              <a:t>biriminin </a:t>
            </a:r>
            <a:r>
              <a:rPr lang="tr-TR" dirty="0"/>
              <a:t>taşınır kayıt yetkilisine verilir.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    </a:t>
            </a:r>
            <a:r>
              <a:rPr lang="tr-TR" b="1" dirty="0" smtClean="0"/>
              <a:t>(</a:t>
            </a:r>
            <a:r>
              <a:rPr lang="tr-TR" b="1" dirty="0"/>
              <a:t>3)</a:t>
            </a:r>
            <a:r>
              <a:rPr lang="tr-TR" dirty="0"/>
              <a:t> Aynı harcama biriminin ambarları arasındaki taşınır devirlerinde de Taşınır İşlem Fişi </a:t>
            </a:r>
            <a:r>
              <a:rPr lang="tr-TR" dirty="0" smtClean="0"/>
              <a:t>düzenlenir</a:t>
            </a:r>
            <a:r>
              <a:rPr lang="tr-TR" dirty="0"/>
              <a:t>, ancak </a:t>
            </a:r>
            <a:r>
              <a:rPr lang="tr-TR" dirty="0" smtClean="0"/>
              <a:t>bu Fişler </a:t>
            </a:r>
            <a:r>
              <a:rPr lang="tr-TR" dirty="0"/>
              <a:t>muhasebe birimine gönderilmez.</a:t>
            </a:r>
          </a:p>
          <a:p>
            <a:pPr algn="just"/>
            <a:endParaRPr lang="tr-TR" sz="1600" dirty="0"/>
          </a:p>
        </p:txBody>
      </p:sp>
      <p:sp>
        <p:nvSpPr>
          <p:cNvPr id="6" name="Dikdörtgen 5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62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/>
          <p:nvPr/>
        </p:nvPicPr>
        <p:blipFill rotWithShape="1">
          <a:blip r:embed="rId2" cstate="print"/>
          <a:srcRect t="9325" b="4049"/>
          <a:stretch/>
        </p:blipFill>
        <p:spPr bwMode="auto">
          <a:xfrm>
            <a:off x="349568" y="1024300"/>
            <a:ext cx="8542910" cy="5331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34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051720" y="1503441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477489" y="251300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419872" y="2462155"/>
            <a:ext cx="216024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6732240" y="4797152"/>
            <a:ext cx="1763017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TİF Tipi Seçilir</a:t>
            </a:r>
          </a:p>
        </p:txBody>
      </p:sp>
    </p:spTree>
    <p:extLst>
      <p:ext uri="{BB962C8B-B14F-4D97-AF65-F5344CB8AC3E}">
        <p14:creationId xmlns:p14="http://schemas.microsoft.com/office/powerpoint/2010/main" xmlns="" val="16677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202" b="4296"/>
          <a:stretch/>
        </p:blipFill>
        <p:spPr bwMode="auto">
          <a:xfrm>
            <a:off x="349568" y="1026523"/>
            <a:ext cx="8542910" cy="5329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Resim 5"/>
          <p:cNvPicPr/>
          <p:nvPr/>
        </p:nvPicPr>
        <p:blipFill rotWithShape="1">
          <a:blip r:embed="rId3" cstate="print"/>
          <a:srcRect r="1370" b="4172"/>
          <a:stretch/>
        </p:blipFill>
        <p:spPr bwMode="auto">
          <a:xfrm>
            <a:off x="1187623" y="3861048"/>
            <a:ext cx="4248473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354990" y="2393522"/>
            <a:ext cx="432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2025842" y="1522288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441666" y="2527263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ikdörtgen 17"/>
          <p:cNvSpPr/>
          <p:nvPr/>
        </p:nvSpPr>
        <p:spPr>
          <a:xfrm>
            <a:off x="1422080" y="4113088"/>
            <a:ext cx="773655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6338610" y="5622316"/>
            <a:ext cx="241108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Ekle</a:t>
            </a:r>
          </a:p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Adı veya ambar adı Yaz </a:t>
            </a:r>
          </a:p>
        </p:txBody>
      </p:sp>
    </p:spTree>
    <p:extLst>
      <p:ext uri="{BB962C8B-B14F-4D97-AF65-F5344CB8AC3E}">
        <p14:creationId xmlns:p14="http://schemas.microsoft.com/office/powerpoint/2010/main" xmlns="" val="30801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36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r="956" b="3681"/>
          <a:stretch/>
        </p:blipFill>
        <p:spPr bwMode="auto">
          <a:xfrm>
            <a:off x="366227" y="1018197"/>
            <a:ext cx="8526251" cy="5337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Yuvarlatılmış Dikdörtgen 9"/>
          <p:cNvSpPr/>
          <p:nvPr/>
        </p:nvSpPr>
        <p:spPr>
          <a:xfrm>
            <a:off x="5496478" y="5597866"/>
            <a:ext cx="3384374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Not: Sicil Numarası seçilmez ise sistem ilk sırada bulunan sicil numarasından itibaren otomatik olarak sicil atar.</a:t>
            </a:r>
            <a:endParaRPr lang="tr-TR" sz="105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Yuvarlatılmış Dikdörtgen 22"/>
          <p:cNvSpPr/>
          <p:nvPr/>
        </p:nvSpPr>
        <p:spPr>
          <a:xfrm>
            <a:off x="6049664" y="3943830"/>
            <a:ext cx="2808311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>
                <a:solidFill>
                  <a:schemeClr val="tx1"/>
                </a:solidFill>
              </a:rPr>
              <a:t>Çıkış Yapılacak Miktar Yazılacak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6049664" y="4433341"/>
            <a:ext cx="2808312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>
                <a:solidFill>
                  <a:schemeClr val="tx1"/>
                </a:solidFill>
              </a:rPr>
              <a:t>Yazılan Miktar Kadar Sicil Numarası Seçilecek.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6085666" y="4943829"/>
            <a:ext cx="2808312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>
                <a:solidFill>
                  <a:schemeClr val="tx1"/>
                </a:solidFill>
              </a:rPr>
              <a:t>Malzeme ekle Butonuna basılarak açılan pencereden devam edilir.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379800" y="2858441"/>
            <a:ext cx="5705866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>
            <a:off x="6856003" y="1862076"/>
            <a:ext cx="1980000" cy="8375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/>
          <p:cNvSpPr/>
          <p:nvPr/>
        </p:nvSpPr>
        <p:spPr>
          <a:xfrm>
            <a:off x="2293622" y="6156678"/>
            <a:ext cx="396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01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37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l="36304" t="31166" r="36363" b="30306"/>
          <a:stretch/>
        </p:blipFill>
        <p:spPr bwMode="auto">
          <a:xfrm>
            <a:off x="356146" y="1018197"/>
            <a:ext cx="8536332" cy="5337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ikdörtgen 17"/>
          <p:cNvSpPr/>
          <p:nvPr/>
        </p:nvSpPr>
        <p:spPr>
          <a:xfrm>
            <a:off x="637438" y="2743816"/>
            <a:ext cx="7678978" cy="253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5938798" y="4582840"/>
            <a:ext cx="2665111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/>
                </a:solidFill>
              </a:rPr>
              <a:t>Çıkış yapılacak malzeme işaretlenir</a:t>
            </a:r>
            <a:r>
              <a:rPr lang="tr-TR" sz="1050" dirty="0" smtClean="0">
                <a:solidFill>
                  <a:schemeClr val="tx1"/>
                </a:solidFill>
              </a:rPr>
              <a:t>,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5986193" y="5196123"/>
            <a:ext cx="2665111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/>
                </a:solidFill>
              </a:rPr>
              <a:t>Devam seçeneği tıklanır.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3325068" y="6021287"/>
            <a:ext cx="1270266" cy="291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01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38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203" b="4172"/>
          <a:stretch/>
        </p:blipFill>
        <p:spPr bwMode="auto">
          <a:xfrm>
            <a:off x="349568" y="1026523"/>
            <a:ext cx="8525118" cy="5329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025842" y="1522288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441666" y="2527263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4249144" y="5807683"/>
            <a:ext cx="4608512" cy="44375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 Harcama birimler arası Devir İşlemi işaretlenerek devam edilir.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3359848" y="3020956"/>
            <a:ext cx="900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3359033" y="3255291"/>
            <a:ext cx="900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7134010" y="3020956"/>
            <a:ext cx="756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4249143" y="5344277"/>
            <a:ext cx="4608512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 İlgili Bölümler talepte bulunan tarih ve talep numarası ile kime verildiği yazılır.,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4320112" y="3339669"/>
            <a:ext cx="1260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01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39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349568" y="980728"/>
            <a:ext cx="8525118" cy="5339968"/>
            <a:chOff x="610106" y="1196752"/>
            <a:chExt cx="7922334" cy="5165643"/>
          </a:xfrm>
        </p:grpSpPr>
        <p:pic>
          <p:nvPicPr>
            <p:cNvPr id="6" name="Resim 5"/>
            <p:cNvPicPr/>
            <p:nvPr/>
          </p:nvPicPr>
          <p:blipFill rotWithShape="1">
            <a:blip r:embed="rId2" cstate="print"/>
            <a:srcRect l="25745" t="36196" r="24768" b="29939"/>
            <a:stretch/>
          </p:blipFill>
          <p:spPr bwMode="auto">
            <a:xfrm>
              <a:off x="611560" y="1196752"/>
              <a:ext cx="7920880" cy="25922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7" name="Resim 6"/>
            <p:cNvPicPr/>
            <p:nvPr/>
          </p:nvPicPr>
          <p:blipFill rotWithShape="1">
            <a:blip r:embed="rId3" cstate="print"/>
            <a:srcRect l="25675" t="36319" r="24837" b="30921"/>
            <a:stretch/>
          </p:blipFill>
          <p:spPr bwMode="auto">
            <a:xfrm>
              <a:off x="610106" y="3789040"/>
              <a:ext cx="7920880" cy="25733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349568" y="1611548"/>
            <a:ext cx="23502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652120" y="2924944"/>
            <a:ext cx="309715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Devretme Yapılacak Kurum/Okul Saymanlığı seçilecek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58778" y="4509120"/>
            <a:ext cx="2341014" cy="239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2699792" y="5085184"/>
            <a:ext cx="4752528" cy="4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5775962" y="5818355"/>
            <a:ext cx="309715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Devretme Yapılacak Kurum/Okul seçilecek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2699792" y="1944821"/>
            <a:ext cx="26642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01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080" r="957" b="3926"/>
          <a:stretch/>
        </p:blipFill>
        <p:spPr bwMode="auto">
          <a:xfrm>
            <a:off x="343764" y="995261"/>
            <a:ext cx="8548716" cy="5343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87656" y="5427972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67544" y="246701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454890" y="2006092"/>
            <a:ext cx="576064" cy="138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93422" y="3385228"/>
            <a:ext cx="612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6769744" y="5125834"/>
            <a:ext cx="168324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Onaylama İşlemleri,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6774281" y="5625916"/>
            <a:ext cx="168324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Giriş </a:t>
            </a:r>
            <a:r>
              <a:rPr lang="tr-TR" sz="1050" dirty="0" err="1">
                <a:solidFill>
                  <a:schemeClr val="tx1"/>
                </a:solidFill>
              </a:rPr>
              <a:t>Tifleri</a:t>
            </a:r>
            <a:endParaRPr lang="tr-T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05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4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40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325" b="3926"/>
          <a:stretch/>
        </p:blipFill>
        <p:spPr bwMode="auto">
          <a:xfrm>
            <a:off x="349568" y="1061981"/>
            <a:ext cx="8525118" cy="5293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Yuvarlatılmış Dikdörtgen 10"/>
          <p:cNvSpPr/>
          <p:nvPr/>
        </p:nvSpPr>
        <p:spPr>
          <a:xfrm>
            <a:off x="3238352" y="5112574"/>
            <a:ext cx="5509791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/>
                </a:solidFill>
              </a:rPr>
              <a:t>Devretme Yapılacak Kurum / </a:t>
            </a:r>
            <a:r>
              <a:rPr lang="tr-TR" sz="1050" dirty="0" smtClean="0">
                <a:solidFill>
                  <a:schemeClr val="tx1"/>
                </a:solidFill>
              </a:rPr>
              <a:t>Okul Bilgileri Kontrol edildikten sonra ‘’Kaydet’’ butonu tıklanacak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7155662" y="3238039"/>
            <a:ext cx="711552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123728" y="3483756"/>
            <a:ext cx="6624736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060346" y="5661248"/>
            <a:ext cx="279406" cy="12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01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41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l="1" t="9203" r="749" b="3681"/>
          <a:stretch/>
        </p:blipFill>
        <p:spPr bwMode="auto">
          <a:xfrm>
            <a:off x="349568" y="1061981"/>
            <a:ext cx="8525118" cy="5293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4283968" y="5430573"/>
            <a:ext cx="4417484" cy="4680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Onaylama İşlemlerine Gidilerek Onaysız Taşınır İşlem Fişi Onaylanır.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0418" y="2611879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051720" y="2801196"/>
            <a:ext cx="2664296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01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080" r="888" b="3804"/>
          <a:stretch/>
        </p:blipFill>
        <p:spPr bwMode="auto">
          <a:xfrm>
            <a:off x="357918" y="1061981"/>
            <a:ext cx="8516768" cy="5293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Resim 5"/>
          <p:cNvPicPr/>
          <p:nvPr/>
        </p:nvPicPr>
        <p:blipFill rotWithShape="1">
          <a:blip r:embed="rId3" cstate="print"/>
          <a:srcRect l="32370" t="7853" r="32981" b="4295"/>
          <a:stretch/>
        </p:blipFill>
        <p:spPr bwMode="auto">
          <a:xfrm>
            <a:off x="1979712" y="2924944"/>
            <a:ext cx="2376264" cy="3306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52736" y="2636912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148064" y="5319210"/>
            <a:ext cx="3553388" cy="91260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Onaylama İşlemlerine Gidilerek Onaysız Taşınır İşlem Fişi Onaylanır ve TİF Oluşturulur.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9712" y="3555559"/>
            <a:ext cx="504056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2112102" y="2348880"/>
            <a:ext cx="5220000" cy="167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3347864" y="1988840"/>
            <a:ext cx="288033" cy="167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01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43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l="32370" t="7853" r="32981" b="4295"/>
          <a:stretch/>
        </p:blipFill>
        <p:spPr bwMode="auto">
          <a:xfrm>
            <a:off x="3356576" y="189308"/>
            <a:ext cx="5052697" cy="6668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Oval 6"/>
          <p:cNvSpPr/>
          <p:nvPr/>
        </p:nvSpPr>
        <p:spPr>
          <a:xfrm>
            <a:off x="3491880" y="1484784"/>
            <a:ext cx="792088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Belirtme Çizgisi 7"/>
          <p:cNvSpPr/>
          <p:nvPr/>
        </p:nvSpPr>
        <p:spPr>
          <a:xfrm>
            <a:off x="179512" y="980728"/>
            <a:ext cx="3171797" cy="5400600"/>
          </a:xfrm>
          <a:prstGeom prst="rightArrowCallou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Oluşturulan Taşınır İşlem Fişi  3 Nüsha halinde çıkartılır; </a:t>
            </a:r>
          </a:p>
          <a:p>
            <a:pPr lvl="0"/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  1-  Dosyasında Muhafaza Edilir,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  2-  Devir Alan Kurum/Okul Md. </a:t>
            </a:r>
            <a:r>
              <a:rPr lang="tr-TR" b="1" dirty="0" err="1">
                <a:solidFill>
                  <a:srgbClr val="FF0000"/>
                </a:solidFill>
              </a:rPr>
              <a:t>lüğüne</a:t>
            </a:r>
            <a:r>
              <a:rPr lang="tr-TR" b="1" dirty="0">
                <a:solidFill>
                  <a:srgbClr val="FF0000"/>
                </a:solidFill>
              </a:rPr>
              <a:t> verilir,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  3 - İlgili Muhasebe Birimine (Mal Md. / Defterdarlık)</a:t>
            </a:r>
          </a:p>
          <a:p>
            <a:pPr lvl="0"/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dirty="0">
                <a:solidFill>
                  <a:srgbClr val="FF0000"/>
                </a:solidFill>
              </a:rPr>
              <a:t> Islak İmza Atılarak Muhasebeleşmesi sağlanacaktır.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56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44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1.2. Çıkış </a:t>
            </a:r>
            <a:r>
              <a:rPr lang="tr-TR" sz="2400" b="1" dirty="0">
                <a:solidFill>
                  <a:srgbClr val="FF0000"/>
                </a:solidFill>
              </a:rPr>
              <a:t>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t="8957" r="888" b="3681"/>
          <a:stretch/>
        </p:blipFill>
        <p:spPr bwMode="auto">
          <a:xfrm>
            <a:off x="357918" y="1061981"/>
            <a:ext cx="8516768" cy="5293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Resim 6"/>
          <p:cNvPicPr/>
          <p:nvPr/>
        </p:nvPicPr>
        <p:blipFill rotWithShape="1">
          <a:blip r:embed="rId3" cstate="print"/>
          <a:srcRect l="43621" t="48712" r="44439" b="42944"/>
          <a:stretch/>
        </p:blipFill>
        <p:spPr bwMode="auto">
          <a:xfrm>
            <a:off x="3563888" y="4005064"/>
            <a:ext cx="2467707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Yuvarlatılmış Dikdörtgen 8"/>
          <p:cNvSpPr/>
          <p:nvPr/>
        </p:nvSpPr>
        <p:spPr>
          <a:xfrm>
            <a:off x="3923928" y="5513481"/>
            <a:ext cx="4787768" cy="77408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Oluşturulan Devretme İşlemi İşaretlenecek ve ‘’Harcama Yönetim Sistemine Gönder’’ Butonuna Basılarak İşlem Sonlandırılır.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02048" y="3531967"/>
            <a:ext cx="720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581654" y="1853450"/>
            <a:ext cx="1188000" cy="177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2134210" y="3788480"/>
            <a:ext cx="634347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4193489" y="3459236"/>
            <a:ext cx="1093986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156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7504" y="898262"/>
            <a:ext cx="878497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AMBARLAR ARASI DEVİR İŞLEMLERİ “TKYS  Giriş-Çıkış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İşlemleri-3” SLAYTINDA DEVAM ETMEKTEDİR.</a:t>
            </a:r>
            <a:endParaRPr lang="tr-TR" sz="24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45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5" y="5521637"/>
            <a:ext cx="9144000" cy="11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10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325" r="818" b="3926"/>
          <a:stretch/>
        </p:blipFill>
        <p:spPr bwMode="auto">
          <a:xfrm>
            <a:off x="343764" y="995260"/>
            <a:ext cx="8548716" cy="5343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87656" y="5427972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/>
          <p:nvPr/>
        </p:nvPicPr>
        <p:blipFill rotWithShape="1">
          <a:blip r:embed="rId4" cstate="print"/>
          <a:srcRect l="29471" t="25399" r="30359" b="21963"/>
          <a:stretch/>
        </p:blipFill>
        <p:spPr bwMode="auto">
          <a:xfrm>
            <a:off x="4870480" y="2502588"/>
            <a:ext cx="3528392" cy="2846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Oval 10"/>
          <p:cNvSpPr/>
          <p:nvPr/>
        </p:nvSpPr>
        <p:spPr>
          <a:xfrm>
            <a:off x="467544" y="246701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2123728" y="2306153"/>
            <a:ext cx="6264696" cy="138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67544" y="3385228"/>
            <a:ext cx="936104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2149606" y="1947791"/>
            <a:ext cx="720080" cy="138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1275521" y="5750508"/>
            <a:ext cx="258484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Onaysız Bekleyen Devir Alma İşlemi </a:t>
            </a:r>
            <a:r>
              <a:rPr lang="tr-TR" sz="1050" dirty="0" smtClean="0">
                <a:solidFill>
                  <a:schemeClr val="tx1"/>
                </a:solidFill>
              </a:rPr>
              <a:t>İşaretlenir,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3970058" y="5739402"/>
            <a:ext cx="2382708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Düzenle &amp; Detay Göster Tıklandıktan Sonra</a:t>
            </a:r>
          </a:p>
        </p:txBody>
      </p:sp>
      <p:sp>
        <p:nvSpPr>
          <p:cNvPr id="25" name="Yuvarlatılmış Dikdörtgen 24"/>
          <p:cNvSpPr/>
          <p:nvPr/>
        </p:nvSpPr>
        <p:spPr>
          <a:xfrm>
            <a:off x="6444208" y="5739402"/>
            <a:ext cx="2373358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Açılan Pencereden Devam edilecek.</a:t>
            </a:r>
          </a:p>
        </p:txBody>
      </p:sp>
    </p:spTree>
    <p:extLst>
      <p:ext uri="{BB962C8B-B14F-4D97-AF65-F5344CB8AC3E}">
        <p14:creationId xmlns:p14="http://schemas.microsoft.com/office/powerpoint/2010/main" xmlns="" val="406605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19" grpId="0" animBg="1"/>
      <p:bldP spid="2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539552" y="4881440"/>
            <a:ext cx="8136904" cy="1499888"/>
            <a:chOff x="539552" y="4881440"/>
            <a:chExt cx="8136904" cy="1499888"/>
          </a:xfrm>
        </p:grpSpPr>
        <p:grpSp>
          <p:nvGrpSpPr>
            <p:cNvPr id="5" name="Grup 4"/>
            <p:cNvGrpSpPr/>
            <p:nvPr/>
          </p:nvGrpSpPr>
          <p:grpSpPr>
            <a:xfrm>
              <a:off x="539552" y="4881440"/>
              <a:ext cx="8136904" cy="1499888"/>
              <a:chOff x="539552" y="4881440"/>
              <a:chExt cx="8136904" cy="1499888"/>
            </a:xfrm>
          </p:grpSpPr>
          <p:pic>
            <p:nvPicPr>
              <p:cNvPr id="8" name="Resim 7"/>
              <p:cNvPicPr/>
              <p:nvPr/>
            </p:nvPicPr>
            <p:blipFill rotWithShape="1">
              <a:blip r:embed="rId2" cstate="print"/>
              <a:srcRect l="29472" t="56442" r="30220" b="22086"/>
              <a:stretch/>
            </p:blipFill>
            <p:spPr bwMode="auto">
              <a:xfrm>
                <a:off x="539552" y="4881440"/>
                <a:ext cx="8136904" cy="149988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pic>
            <p:nvPicPr>
              <p:cNvPr id="9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633" t="13742" r="16649" b="13215"/>
              <a:stretch/>
            </p:blipFill>
            <p:spPr bwMode="auto">
              <a:xfrm>
                <a:off x="548924" y="5467727"/>
                <a:ext cx="883602" cy="910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Dikdörtgen 14"/>
            <p:cNvSpPr/>
            <p:nvPr/>
          </p:nvSpPr>
          <p:spPr>
            <a:xfrm>
              <a:off x="700897" y="5255078"/>
              <a:ext cx="7929881" cy="138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0" name="Sola Bükülü Ok 9"/>
          <p:cNvSpPr/>
          <p:nvPr/>
        </p:nvSpPr>
        <p:spPr>
          <a:xfrm>
            <a:off x="8244408" y="3933055"/>
            <a:ext cx="864096" cy="19899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4" cstate="print"/>
          <a:srcRect l="29471" t="25399" r="32736" b="21963"/>
          <a:stretch/>
        </p:blipFill>
        <p:spPr bwMode="auto">
          <a:xfrm>
            <a:off x="539552" y="1114162"/>
            <a:ext cx="8136904" cy="3623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Dikdörtgen 16"/>
          <p:cNvSpPr/>
          <p:nvPr/>
        </p:nvSpPr>
        <p:spPr>
          <a:xfrm>
            <a:off x="720696" y="3610520"/>
            <a:ext cx="7929881" cy="138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varlatılmış Dikdörtgen 17"/>
          <p:cNvSpPr/>
          <p:nvPr/>
        </p:nvSpPr>
        <p:spPr>
          <a:xfrm>
            <a:off x="5313036" y="2462387"/>
            <a:ext cx="333036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Geçici Ambarda Bekleyen Malzemeler işaretlenecek ve Ambar Güncelle Butonuna basılıp açılan pencereden devam edilecek.</a:t>
            </a:r>
          </a:p>
        </p:txBody>
      </p:sp>
    </p:spTree>
    <p:extLst>
      <p:ext uri="{BB962C8B-B14F-4D97-AF65-F5344CB8AC3E}">
        <p14:creationId xmlns:p14="http://schemas.microsoft.com/office/powerpoint/2010/main" xmlns="" val="406605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7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542999" y="1124744"/>
            <a:ext cx="8133456" cy="5040560"/>
            <a:chOff x="542999" y="1124744"/>
            <a:chExt cx="8133456" cy="5040560"/>
          </a:xfrm>
        </p:grpSpPr>
        <p:pic>
          <p:nvPicPr>
            <p:cNvPr id="8" name="Resim 7"/>
            <p:cNvPicPr/>
            <p:nvPr/>
          </p:nvPicPr>
          <p:blipFill rotWithShape="1">
            <a:blip r:embed="rId2" cstate="print"/>
            <a:srcRect l="29541" t="25276" r="30290" b="22577"/>
            <a:stretch/>
          </p:blipFill>
          <p:spPr bwMode="auto">
            <a:xfrm>
              <a:off x="542999" y="1124744"/>
              <a:ext cx="4066728" cy="50405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9" name="Resim 8"/>
            <p:cNvPicPr/>
            <p:nvPr/>
          </p:nvPicPr>
          <p:blipFill rotWithShape="1">
            <a:blip r:embed="rId3" cstate="print"/>
            <a:srcRect l="29402" t="25643" r="30289" b="22577"/>
            <a:stretch/>
          </p:blipFill>
          <p:spPr bwMode="auto">
            <a:xfrm>
              <a:off x="4609727" y="1149668"/>
              <a:ext cx="4066728" cy="500174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554748" y="5229200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619672" y="2925793"/>
            <a:ext cx="1800200" cy="215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1476307" y="4941168"/>
            <a:ext cx="302368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 Malzemelerin saklanacağı ambar seçilerek Güncellenecek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696920" y="3230228"/>
            <a:ext cx="463680" cy="215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5131248" y="4941168"/>
            <a:ext cx="302368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 İşlem Başarı ile Gerçekleştirildikten  (Başarılı</a:t>
            </a:r>
            <a:r>
              <a:rPr lang="tr-TR" sz="1050" dirty="0" smtClean="0">
                <a:solidFill>
                  <a:schemeClr val="tx1"/>
                </a:solidFill>
              </a:rPr>
              <a:t>) sonra </a:t>
            </a:r>
            <a:r>
              <a:rPr lang="tr-TR" sz="1050" dirty="0">
                <a:solidFill>
                  <a:schemeClr val="tx1"/>
                </a:solidFill>
              </a:rPr>
              <a:t>tamamlanacak.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6419876" y="3869674"/>
            <a:ext cx="463680" cy="215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6605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l="29402" t="25767" r="30289" b="21964"/>
          <a:stretch/>
        </p:blipFill>
        <p:spPr bwMode="auto">
          <a:xfrm>
            <a:off x="539552" y="1114162"/>
            <a:ext cx="8136904" cy="5123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563374" y="5318085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3065704" y="3632607"/>
            <a:ext cx="823720" cy="185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5377816" y="5294043"/>
            <a:ext cx="302368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 Kaydet butonuna basıldıktan sonra kapatılacak</a:t>
            </a:r>
          </a:p>
        </p:txBody>
      </p:sp>
    </p:spTree>
    <p:extLst>
      <p:ext uri="{BB962C8B-B14F-4D97-AF65-F5344CB8AC3E}">
        <p14:creationId xmlns:p14="http://schemas.microsoft.com/office/powerpoint/2010/main" xmlns="" val="406605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9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1.1.3  Devir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43764" y="995259"/>
            <a:ext cx="8548716" cy="5343311"/>
            <a:chOff x="343764" y="113989"/>
            <a:chExt cx="8548716" cy="7150629"/>
          </a:xfrm>
        </p:grpSpPr>
        <p:pic>
          <p:nvPicPr>
            <p:cNvPr id="8" name="Resim 7"/>
            <p:cNvPicPr/>
            <p:nvPr/>
          </p:nvPicPr>
          <p:blipFill rotWithShape="1">
            <a:blip r:embed="rId2" cstate="print"/>
            <a:srcRect t="9203" r="956" b="33197"/>
            <a:stretch/>
          </p:blipFill>
          <p:spPr bwMode="auto">
            <a:xfrm>
              <a:off x="343764" y="113989"/>
              <a:ext cx="8548716" cy="35681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9" name="Resim 8"/>
            <p:cNvPicPr/>
            <p:nvPr/>
          </p:nvPicPr>
          <p:blipFill rotWithShape="1">
            <a:blip r:embed="rId3" cstate="print"/>
            <a:srcRect t="9080" r="957" b="33006"/>
            <a:stretch/>
          </p:blipFill>
          <p:spPr bwMode="auto">
            <a:xfrm>
              <a:off x="343764" y="3682102"/>
              <a:ext cx="8548716" cy="358251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52406" y="5424597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3344992" y="1688424"/>
            <a:ext cx="328408" cy="139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5220072" y="5879897"/>
            <a:ext cx="3169122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/>
                </a:solidFill>
              </a:rPr>
              <a:t> Devir Alma İşlemi artık onaylandı ve TİF oluşturuldu.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5783428" y="2852936"/>
            <a:ext cx="2532988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/>
                </a:solidFill>
              </a:rPr>
              <a:t> Onaysız olarak bekleyen işlem onaylanır. 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2123728" y="1962962"/>
            <a:ext cx="6192688" cy="139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270706" y="3092037"/>
            <a:ext cx="328408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4453918" y="5728402"/>
            <a:ext cx="328408" cy="139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6605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1417</Words>
  <Application>Microsoft Office PowerPoint</Application>
  <PresentationFormat>Ekran Gösterisi (4:3)</PresentationFormat>
  <Paragraphs>247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1_Ofis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TAŞINIR MAL YÖNETMELİĞİ  Günay KILIÇ Taşınır Kayıt Yetkilisi</dc:title>
  <dc:creator>lenovo</dc:creator>
  <cp:lastModifiedBy>JAKOP</cp:lastModifiedBy>
  <cp:revision>147</cp:revision>
  <cp:lastPrinted>2016-05-26T07:30:07Z</cp:lastPrinted>
  <dcterms:created xsi:type="dcterms:W3CDTF">2016-05-24T12:53:58Z</dcterms:created>
  <dcterms:modified xsi:type="dcterms:W3CDTF">2016-10-21T10:38:49Z</dcterms:modified>
</cp:coreProperties>
</file>